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2"/>
  </p:notesMasterIdLst>
  <p:sldIdLst>
    <p:sldId id="257" r:id="rId2"/>
    <p:sldId id="258" r:id="rId3"/>
    <p:sldId id="380" r:id="rId4"/>
    <p:sldId id="259" r:id="rId5"/>
    <p:sldId id="260" r:id="rId6"/>
    <p:sldId id="387" r:id="rId7"/>
    <p:sldId id="261" r:id="rId8"/>
    <p:sldId id="381" r:id="rId9"/>
    <p:sldId id="386" r:id="rId10"/>
    <p:sldId id="271" r:id="rId11"/>
    <p:sldId id="262" r:id="rId12"/>
    <p:sldId id="263" r:id="rId13"/>
    <p:sldId id="264" r:id="rId14"/>
    <p:sldId id="265" r:id="rId15"/>
    <p:sldId id="266" r:id="rId16"/>
    <p:sldId id="383" r:id="rId17"/>
    <p:sldId id="382" r:id="rId18"/>
    <p:sldId id="385" r:id="rId19"/>
    <p:sldId id="267" r:id="rId20"/>
    <p:sldId id="268" r:id="rId21"/>
    <p:sldId id="269" r:id="rId22"/>
    <p:sldId id="272" r:id="rId23"/>
    <p:sldId id="274" r:id="rId24"/>
    <p:sldId id="273" r:id="rId25"/>
    <p:sldId id="278" r:id="rId26"/>
    <p:sldId id="279" r:id="rId27"/>
    <p:sldId id="280" r:id="rId28"/>
    <p:sldId id="388" r:id="rId29"/>
    <p:sldId id="390" r:id="rId30"/>
    <p:sldId id="391" r:id="rId31"/>
    <p:sldId id="392" r:id="rId32"/>
    <p:sldId id="393" r:id="rId33"/>
    <p:sldId id="394" r:id="rId34"/>
    <p:sldId id="395" r:id="rId35"/>
    <p:sldId id="396" r:id="rId36"/>
    <p:sldId id="398" r:id="rId37"/>
    <p:sldId id="397" r:id="rId38"/>
    <p:sldId id="288" r:id="rId39"/>
    <p:sldId id="289" r:id="rId40"/>
    <p:sldId id="399" r:id="rId41"/>
    <p:sldId id="408" r:id="rId42"/>
    <p:sldId id="407" r:id="rId43"/>
    <p:sldId id="409" r:id="rId44"/>
    <p:sldId id="402" r:id="rId45"/>
    <p:sldId id="401" r:id="rId46"/>
    <p:sldId id="403" r:id="rId47"/>
    <p:sldId id="404" r:id="rId48"/>
    <p:sldId id="406" r:id="rId49"/>
    <p:sldId id="410" r:id="rId50"/>
    <p:sldId id="411" r:id="rId51"/>
    <p:sldId id="412" r:id="rId52"/>
    <p:sldId id="413" r:id="rId53"/>
    <p:sldId id="467" r:id="rId54"/>
    <p:sldId id="468" r:id="rId55"/>
    <p:sldId id="469" r:id="rId56"/>
    <p:sldId id="470" r:id="rId57"/>
    <p:sldId id="292" r:id="rId58"/>
    <p:sldId id="293" r:id="rId59"/>
    <p:sldId id="414" r:id="rId60"/>
    <p:sldId id="420" r:id="rId61"/>
    <p:sldId id="415" r:id="rId62"/>
    <p:sldId id="294" r:id="rId63"/>
    <p:sldId id="416" r:id="rId64"/>
    <p:sldId id="417" r:id="rId65"/>
    <p:sldId id="421" r:id="rId66"/>
    <p:sldId id="422" r:id="rId67"/>
    <p:sldId id="423" r:id="rId68"/>
    <p:sldId id="424" r:id="rId69"/>
    <p:sldId id="302" r:id="rId70"/>
    <p:sldId id="303" r:id="rId71"/>
    <p:sldId id="304" r:id="rId72"/>
    <p:sldId id="425" r:id="rId73"/>
    <p:sldId id="426" r:id="rId74"/>
    <p:sldId id="427" r:id="rId75"/>
    <p:sldId id="428" r:id="rId76"/>
    <p:sldId id="429" r:id="rId77"/>
    <p:sldId id="430" r:id="rId78"/>
    <p:sldId id="312" r:id="rId79"/>
    <p:sldId id="431" r:id="rId80"/>
    <p:sldId id="432" r:id="rId81"/>
    <p:sldId id="433" r:id="rId82"/>
    <p:sldId id="434" r:id="rId83"/>
    <p:sldId id="435" r:id="rId84"/>
    <p:sldId id="436" r:id="rId85"/>
    <p:sldId id="437" r:id="rId86"/>
    <p:sldId id="438" r:id="rId87"/>
    <p:sldId id="439" r:id="rId88"/>
    <p:sldId id="440" r:id="rId89"/>
    <p:sldId id="441" r:id="rId90"/>
    <p:sldId id="324" r:id="rId91"/>
    <p:sldId id="325" r:id="rId92"/>
    <p:sldId id="326" r:id="rId93"/>
    <p:sldId id="327" r:id="rId94"/>
    <p:sldId id="442" r:id="rId95"/>
    <p:sldId id="328" r:id="rId96"/>
    <p:sldId id="443" r:id="rId97"/>
    <p:sldId id="444" r:id="rId98"/>
    <p:sldId id="445" r:id="rId99"/>
    <p:sldId id="331" r:id="rId100"/>
    <p:sldId id="446" r:id="rId101"/>
    <p:sldId id="447" r:id="rId102"/>
    <p:sldId id="457" r:id="rId103"/>
    <p:sldId id="458" r:id="rId104"/>
    <p:sldId id="459" r:id="rId105"/>
    <p:sldId id="460" r:id="rId106"/>
    <p:sldId id="448" r:id="rId107"/>
    <p:sldId id="449" r:id="rId108"/>
    <p:sldId id="450" r:id="rId109"/>
    <p:sldId id="456" r:id="rId110"/>
    <p:sldId id="451" r:id="rId111"/>
    <p:sldId id="452" r:id="rId112"/>
    <p:sldId id="453" r:id="rId113"/>
    <p:sldId id="461" r:id="rId114"/>
    <p:sldId id="462" r:id="rId115"/>
    <p:sldId id="463" r:id="rId116"/>
    <p:sldId id="464" r:id="rId117"/>
    <p:sldId id="465" r:id="rId118"/>
    <p:sldId id="466" r:id="rId119"/>
    <p:sldId id="455" r:id="rId120"/>
    <p:sldId id="454"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B7AFCB1-B7B0-404B-B4E2-4658B3FF8013}">
          <p14:sldIdLst>
            <p14:sldId id="257"/>
            <p14:sldId id="258"/>
          </p14:sldIdLst>
        </p14:section>
        <p14:section name="01 信息组织概述" id="{CE64F483-3101-4271-8B40-D0B358DDC4D7}">
          <p14:sldIdLst>
            <p14:sldId id="380"/>
            <p14:sldId id="259"/>
            <p14:sldId id="260"/>
            <p14:sldId id="387"/>
            <p14:sldId id="261"/>
            <p14:sldId id="381"/>
            <p14:sldId id="386"/>
            <p14:sldId id="271"/>
          </p14:sldIdLst>
        </p14:section>
        <p14:section name="02 文献资源信息组织" id="{C2FECABB-4453-42A0-9946-4B7BE3C7F833}">
          <p14:sldIdLst>
            <p14:sldId id="262"/>
            <p14:sldId id="263"/>
            <p14:sldId id="264"/>
            <p14:sldId id="265"/>
            <p14:sldId id="266"/>
            <p14:sldId id="383"/>
            <p14:sldId id="382"/>
            <p14:sldId id="385"/>
            <p14:sldId id="267"/>
            <p14:sldId id="268"/>
            <p14:sldId id="269"/>
          </p14:sldIdLst>
        </p14:section>
        <p14:section name="03 信息描述与组织方法" id="{CCEC2969-9CD1-4C12-9432-A22C5DB1B724}">
          <p14:sldIdLst>
            <p14:sldId id="272"/>
            <p14:sldId id="274"/>
            <p14:sldId id="273"/>
            <p14:sldId id="278"/>
            <p14:sldId id="279"/>
            <p14:sldId id="280"/>
            <p14:sldId id="388"/>
            <p14:sldId id="390"/>
            <p14:sldId id="391"/>
            <p14:sldId id="392"/>
            <p14:sldId id="393"/>
            <p14:sldId id="394"/>
            <p14:sldId id="395"/>
            <p14:sldId id="396"/>
            <p14:sldId id="398"/>
            <p14:sldId id="397"/>
          </p14:sldIdLst>
        </p14:section>
        <p14:section name="04 网络信息资源组织" id="{CB94590C-8E31-4E59-AFE9-59978846C856}">
          <p14:sldIdLst>
            <p14:sldId id="288"/>
            <p14:sldId id="289"/>
            <p14:sldId id="399"/>
            <p14:sldId id="408"/>
            <p14:sldId id="407"/>
            <p14:sldId id="409"/>
            <p14:sldId id="402"/>
            <p14:sldId id="401"/>
            <p14:sldId id="403"/>
            <p14:sldId id="404"/>
            <p14:sldId id="406"/>
            <p14:sldId id="410"/>
            <p14:sldId id="411"/>
            <p14:sldId id="412"/>
            <p14:sldId id="413"/>
            <p14:sldId id="467"/>
            <p14:sldId id="468"/>
            <p14:sldId id="469"/>
            <p14:sldId id="470"/>
            <p14:sldId id="292"/>
            <p14:sldId id="293"/>
            <p14:sldId id="414"/>
            <p14:sldId id="420"/>
            <p14:sldId id="415"/>
            <p14:sldId id="294"/>
            <p14:sldId id="416"/>
            <p14:sldId id="417"/>
            <p14:sldId id="421"/>
            <p14:sldId id="422"/>
            <p14:sldId id="423"/>
            <p14:sldId id="424"/>
          </p14:sldIdLst>
        </p14:section>
        <p14:section name="05 知识组织" id="{56723AC2-5806-4FB0-BEDB-E838DF1E7F17}">
          <p14:sldIdLst>
            <p14:sldId id="302"/>
            <p14:sldId id="303"/>
            <p14:sldId id="304"/>
            <p14:sldId id="425"/>
            <p14:sldId id="426"/>
            <p14:sldId id="427"/>
            <p14:sldId id="428"/>
            <p14:sldId id="429"/>
            <p14:sldId id="430"/>
            <p14:sldId id="312"/>
            <p14:sldId id="431"/>
            <p14:sldId id="432"/>
            <p14:sldId id="433"/>
            <p14:sldId id="434"/>
            <p14:sldId id="435"/>
            <p14:sldId id="436"/>
            <p14:sldId id="437"/>
            <p14:sldId id="438"/>
            <p14:sldId id="439"/>
            <p14:sldId id="440"/>
            <p14:sldId id="441"/>
          </p14:sldIdLst>
        </p14:section>
        <p14:section name="06 大数据时代的信息组织" id="{B9ECEB59-895C-4A63-8FB6-3284527ADBDB}">
          <p14:sldIdLst>
            <p14:sldId id="324"/>
            <p14:sldId id="325"/>
            <p14:sldId id="326"/>
            <p14:sldId id="327"/>
            <p14:sldId id="442"/>
            <p14:sldId id="328"/>
            <p14:sldId id="443"/>
            <p14:sldId id="444"/>
            <p14:sldId id="445"/>
            <p14:sldId id="331"/>
            <p14:sldId id="446"/>
            <p14:sldId id="447"/>
            <p14:sldId id="457"/>
            <p14:sldId id="458"/>
            <p14:sldId id="459"/>
            <p14:sldId id="460"/>
            <p14:sldId id="448"/>
            <p14:sldId id="449"/>
            <p14:sldId id="450"/>
            <p14:sldId id="456"/>
            <p14:sldId id="451"/>
            <p14:sldId id="452"/>
            <p14:sldId id="453"/>
            <p14:sldId id="461"/>
            <p14:sldId id="462"/>
            <p14:sldId id="463"/>
            <p14:sldId id="464"/>
            <p14:sldId id="465"/>
            <p14:sldId id="466"/>
            <p14:sldId id="45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 yanping" initials="sy" lastIdx="1" clrIdx="0">
    <p:extLst>
      <p:ext uri="{19B8F6BF-5375-455C-9EA6-DF929625EA0E}">
        <p15:presenceInfo xmlns:p15="http://schemas.microsoft.com/office/powerpoint/2012/main" userId="de11e3a7cef68f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D307E"/>
    <a:srgbClr val="F9F9F9"/>
    <a:srgbClr val="B305F1"/>
    <a:srgbClr val="3C4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64" d="100"/>
          <a:sy n="64" d="100"/>
        </p:scale>
        <p:origin x="6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D75EA-ABAE-4A65-8D08-27D1F57924D3}" type="doc">
      <dgm:prSet loTypeId="urn:microsoft.com/office/officeart/2005/8/layout/hierarchy2" loCatId="hierarchy" qsTypeId="urn:microsoft.com/office/officeart/2005/8/quickstyle/simple1" qsCatId="simple" csTypeId="urn:microsoft.com/office/officeart/2005/8/colors/accent6_5" csCatId="accent6" phldr="1"/>
      <dgm:spPr/>
      <dgm:t>
        <a:bodyPr/>
        <a:lstStyle/>
        <a:p>
          <a:endParaRPr lang="zh-CN" altLang="en-US"/>
        </a:p>
      </dgm:t>
    </dgm:pt>
    <dgm:pt modelId="{32DB5467-8FFE-4BD3-A741-7C06BB9790E1}">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 </a:t>
          </a:r>
          <a:r>
            <a:rPr lang="zh-CN" altLang="en-US" dirty="0">
              <a:solidFill>
                <a:schemeClr val="tx1"/>
              </a:solidFill>
              <a:latin typeface="微软雅黑" panose="020B0503020204020204" pitchFamily="34" charset="-122"/>
              <a:ea typeface="微软雅黑" panose="020B0503020204020204" pitchFamily="34" charset="-122"/>
            </a:rPr>
            <a:t>医药、卫生</a:t>
          </a:r>
        </a:p>
      </dgm:t>
    </dgm:pt>
    <dgm:pt modelId="{39D3DBEC-540B-40B2-A776-70AB11483B39}" type="parTrans" cxnId="{9CCD2970-7BFA-45FA-88B2-66A22F2FC6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5014222D-6AF3-449D-956A-E8C7BD3BFDB4}" type="sibTrans" cxnId="{9CCD2970-7BFA-45FA-88B2-66A22F2FC6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B4A7BA1-9E79-41EC-8E2D-6142B81CF192}">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R-0 </a:t>
          </a:r>
          <a:r>
            <a:rPr lang="zh-CN" altLang="en-US" dirty="0">
              <a:solidFill>
                <a:schemeClr val="tx1"/>
              </a:solidFill>
              <a:latin typeface="微软雅黑" panose="020B0503020204020204" pitchFamily="34" charset="-122"/>
              <a:ea typeface="微软雅黑" panose="020B0503020204020204" pitchFamily="34" charset="-122"/>
            </a:rPr>
            <a:t>一般理论</a:t>
          </a:r>
        </a:p>
      </dgm:t>
    </dgm:pt>
    <dgm:pt modelId="{E6BDA219-2D73-4AF1-9F2C-7460F3BD19FB}" type="parTrans" cxnId="{6F996CCA-2D88-4428-81BA-B20F1A6D9A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9A91A15-CA5A-446F-BFD2-8DA9B8B53660}" type="sibTrans" cxnId="{6F996CCA-2D88-4428-81BA-B20F1A6D9A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54D4E4D3-00B1-4A41-BC89-6E4A62D42F95}">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 </a:t>
          </a:r>
          <a:r>
            <a:rPr lang="zh-CN" altLang="en-US" dirty="0">
              <a:solidFill>
                <a:schemeClr val="tx1"/>
              </a:solidFill>
              <a:latin typeface="微软雅黑" panose="020B0503020204020204" pitchFamily="34" charset="-122"/>
              <a:ea typeface="微软雅黑" panose="020B0503020204020204" pitchFamily="34" charset="-122"/>
            </a:rPr>
            <a:t>现状与发展</a:t>
          </a:r>
        </a:p>
      </dgm:t>
    </dgm:pt>
    <dgm:pt modelId="{C4060C52-A8B6-46DC-8CCF-BD12F04537FD}" type="parTrans" cxnId="{61931994-8961-4BDF-AC9C-E9C90D1252C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6C82190-48E7-4916-AE5A-A3D28E5F8D58}" type="sibTrans" cxnId="{61931994-8961-4BDF-AC9C-E9C90D1252C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2F39939-D2F0-48B0-AD4B-AFB5A2F1F90D}">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R-3 </a:t>
          </a:r>
          <a:r>
            <a:rPr lang="zh-CN" altLang="en-US" dirty="0">
              <a:solidFill>
                <a:schemeClr val="tx1"/>
              </a:solidFill>
              <a:latin typeface="微软雅黑" panose="020B0503020204020204" pitchFamily="34" charset="-122"/>
              <a:ea typeface="微软雅黑" panose="020B0503020204020204" pitchFamily="34" charset="-122"/>
            </a:rPr>
            <a:t>医学研究方法</a:t>
          </a:r>
        </a:p>
      </dgm:t>
    </dgm:pt>
    <dgm:pt modelId="{41959205-B9E6-4AB2-A8F3-1B93D1931A2F}" type="parTrans" cxnId="{B02AA546-46F1-462A-A0B1-D09666E181D8}">
      <dgm:prSet/>
      <dgm:spPr/>
      <dgm:t>
        <a:bodyPr/>
        <a:lstStyle/>
        <a:p>
          <a:endParaRPr lang="zh-CN" altLang="en-US">
            <a:solidFill>
              <a:schemeClr val="tx1"/>
            </a:solidFill>
          </a:endParaRPr>
        </a:p>
      </dgm:t>
    </dgm:pt>
    <dgm:pt modelId="{FE27BE2A-0D9E-46BA-9130-1CFD71116E91}" type="sibTrans" cxnId="{B02AA546-46F1-462A-A0B1-D09666E181D8}">
      <dgm:prSet/>
      <dgm:spPr/>
      <dgm:t>
        <a:bodyPr/>
        <a:lstStyle/>
        <a:p>
          <a:endParaRPr lang="zh-CN" altLang="en-US">
            <a:solidFill>
              <a:schemeClr val="tx1"/>
            </a:solidFill>
          </a:endParaRPr>
        </a:p>
      </dgm:t>
    </dgm:pt>
    <dgm:pt modelId="{DF7EB2C3-59D0-404B-B5F6-68A3D32A0FF1}">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 </a:t>
          </a:r>
          <a:r>
            <a:rPr lang="zh-CN" altLang="en-US" dirty="0">
              <a:solidFill>
                <a:schemeClr val="tx1"/>
              </a:solidFill>
              <a:latin typeface="微软雅黑" panose="020B0503020204020204" pitchFamily="34" charset="-122"/>
              <a:ea typeface="微软雅黑" panose="020B0503020204020204" pitchFamily="34" charset="-122"/>
            </a:rPr>
            <a:t>预防医学、卫生学</a:t>
          </a:r>
        </a:p>
      </dgm:t>
    </dgm:pt>
    <dgm:pt modelId="{1C34B209-B1D4-4108-885F-A967A4DF9E08}" type="parTrans" cxnId="{CF60E399-3A61-4D32-9344-86EA63F489AF}">
      <dgm:prSet/>
      <dgm:spPr/>
      <dgm:t>
        <a:bodyPr/>
        <a:lstStyle/>
        <a:p>
          <a:endParaRPr lang="zh-CN" altLang="en-US">
            <a:solidFill>
              <a:schemeClr val="tx1"/>
            </a:solidFill>
          </a:endParaRPr>
        </a:p>
      </dgm:t>
    </dgm:pt>
    <dgm:pt modelId="{954CEB34-29A8-4B5E-8ECE-4AB4A6199637}" type="sibTrans" cxnId="{CF60E399-3A61-4D32-9344-86EA63F489AF}">
      <dgm:prSet/>
      <dgm:spPr/>
      <dgm:t>
        <a:bodyPr/>
        <a:lstStyle/>
        <a:p>
          <a:endParaRPr lang="zh-CN" altLang="en-US">
            <a:solidFill>
              <a:schemeClr val="tx1"/>
            </a:solidFill>
          </a:endParaRPr>
        </a:p>
      </dgm:t>
    </dgm:pt>
    <dgm:pt modelId="{A0403FF4-EB1C-44D0-B190-1DFEDF91AF4A}">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R2 </a:t>
          </a:r>
          <a:r>
            <a:rPr lang="zh-CN" altLang="en-US" dirty="0">
              <a:solidFill>
                <a:schemeClr val="tx1"/>
              </a:solidFill>
              <a:latin typeface="微软雅黑" panose="020B0503020204020204" pitchFamily="34" charset="-122"/>
              <a:ea typeface="微软雅黑" panose="020B0503020204020204" pitchFamily="34" charset="-122"/>
            </a:rPr>
            <a:t>中国医学</a:t>
          </a:r>
        </a:p>
      </dgm:t>
    </dgm:pt>
    <dgm:pt modelId="{2E1189D4-960E-4CB1-92BB-BECE6BB2ACB8}" type="parTrans" cxnId="{96827BA9-0E16-4151-B670-57ABDD65A58F}">
      <dgm:prSet/>
      <dgm:spPr/>
      <dgm:t>
        <a:bodyPr/>
        <a:lstStyle/>
        <a:p>
          <a:endParaRPr lang="zh-CN" altLang="en-US">
            <a:solidFill>
              <a:schemeClr val="tx1"/>
            </a:solidFill>
          </a:endParaRPr>
        </a:p>
      </dgm:t>
    </dgm:pt>
    <dgm:pt modelId="{711C59CD-6342-4A0E-A117-A3060FEE8CA9}" type="sibTrans" cxnId="{96827BA9-0E16-4151-B670-57ABDD65A58F}">
      <dgm:prSet/>
      <dgm:spPr/>
      <dgm:t>
        <a:bodyPr/>
        <a:lstStyle/>
        <a:p>
          <a:endParaRPr lang="zh-CN" altLang="en-US">
            <a:solidFill>
              <a:schemeClr val="tx1"/>
            </a:solidFill>
          </a:endParaRPr>
        </a:p>
      </dgm:t>
    </dgm:pt>
    <dgm:pt modelId="{06438B97-9790-4133-A5AE-00320E58E27E}">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241B4371-FA07-41F2-9F5E-9C2B583CFBF0}" type="parTrans" cxnId="{B2A30CF7-1FD4-4CD7-B64C-72432BFF160E}">
      <dgm:prSet/>
      <dgm:spPr/>
      <dgm:t>
        <a:bodyPr/>
        <a:lstStyle/>
        <a:p>
          <a:endParaRPr lang="zh-CN" altLang="en-US">
            <a:solidFill>
              <a:schemeClr val="tx1"/>
            </a:solidFill>
          </a:endParaRPr>
        </a:p>
      </dgm:t>
    </dgm:pt>
    <dgm:pt modelId="{F733986E-5B73-4059-BAB6-E9E079981AA8}" type="sibTrans" cxnId="{B2A30CF7-1FD4-4CD7-B64C-72432BFF160E}">
      <dgm:prSet/>
      <dgm:spPr/>
      <dgm:t>
        <a:bodyPr/>
        <a:lstStyle/>
        <a:p>
          <a:endParaRPr lang="zh-CN" altLang="en-US">
            <a:solidFill>
              <a:schemeClr val="tx1"/>
            </a:solidFill>
          </a:endParaRPr>
        </a:p>
      </dgm:t>
    </dgm:pt>
    <dgm:pt modelId="{0558D864-9688-4052-8EB4-66BDFECD9DA5}">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R9 </a:t>
          </a:r>
          <a:r>
            <a:rPr lang="zh-CN" altLang="en-US" dirty="0">
              <a:solidFill>
                <a:schemeClr val="tx1"/>
              </a:solidFill>
              <a:latin typeface="微软雅黑" panose="020B0503020204020204" pitchFamily="34" charset="-122"/>
              <a:ea typeface="微软雅黑" panose="020B0503020204020204" pitchFamily="34" charset="-122"/>
            </a:rPr>
            <a:t>药学</a:t>
          </a:r>
        </a:p>
      </dgm:t>
    </dgm:pt>
    <dgm:pt modelId="{8EF4B0C5-C653-488F-8E40-3212A461A3E8}" type="parTrans" cxnId="{C2BD3BF6-4197-4650-B0DA-D9FEDDEA3915}">
      <dgm:prSet/>
      <dgm:spPr/>
      <dgm:t>
        <a:bodyPr/>
        <a:lstStyle/>
        <a:p>
          <a:endParaRPr lang="zh-CN" altLang="en-US">
            <a:solidFill>
              <a:schemeClr val="tx1"/>
            </a:solidFill>
          </a:endParaRPr>
        </a:p>
      </dgm:t>
    </dgm:pt>
    <dgm:pt modelId="{273FF1FF-ABE2-4246-A6F4-F6CA91217FDA}" type="sibTrans" cxnId="{C2BD3BF6-4197-4650-B0DA-D9FEDDEA3915}">
      <dgm:prSet/>
      <dgm:spPr/>
      <dgm:t>
        <a:bodyPr/>
        <a:lstStyle/>
        <a:p>
          <a:endParaRPr lang="zh-CN" altLang="en-US">
            <a:solidFill>
              <a:schemeClr val="tx1"/>
            </a:solidFill>
          </a:endParaRPr>
        </a:p>
      </dgm:t>
    </dgm:pt>
    <dgm:pt modelId="{B2F99DF1-560A-4C3E-A62B-C476ED775354}">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R11 </a:t>
          </a:r>
          <a:r>
            <a:rPr lang="zh-CN" altLang="en-US" dirty="0">
              <a:solidFill>
                <a:schemeClr val="tx1"/>
              </a:solidFill>
              <a:latin typeface="微软雅黑" panose="020B0503020204020204" pitchFamily="34" charset="-122"/>
              <a:ea typeface="微软雅黑" panose="020B0503020204020204" pitchFamily="34" charset="-122"/>
            </a:rPr>
            <a:t>卫生基础科学</a:t>
          </a:r>
        </a:p>
      </dgm:t>
    </dgm:pt>
    <dgm:pt modelId="{CDD68A68-FD59-4047-B87B-6A79A2081127}" type="parTrans" cxnId="{796DAD66-F457-49DB-8504-24744E62C3C0}">
      <dgm:prSet/>
      <dgm:spPr/>
      <dgm:t>
        <a:bodyPr/>
        <a:lstStyle/>
        <a:p>
          <a:endParaRPr lang="zh-CN" altLang="en-US">
            <a:solidFill>
              <a:schemeClr val="tx1"/>
            </a:solidFill>
          </a:endParaRPr>
        </a:p>
      </dgm:t>
    </dgm:pt>
    <dgm:pt modelId="{76AB7DC5-58A2-4F86-A395-0ABB298AF0F5}" type="sibTrans" cxnId="{796DAD66-F457-49DB-8504-24744E62C3C0}">
      <dgm:prSet/>
      <dgm:spPr/>
      <dgm:t>
        <a:bodyPr/>
        <a:lstStyle/>
        <a:p>
          <a:endParaRPr lang="zh-CN" altLang="en-US">
            <a:solidFill>
              <a:schemeClr val="tx1"/>
            </a:solidFill>
          </a:endParaRPr>
        </a:p>
      </dgm:t>
    </dgm:pt>
    <dgm:pt modelId="{7D9C253A-F7AF-4DCA-B569-539A1E39E1B1}">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R12 </a:t>
          </a:r>
          <a:r>
            <a:rPr lang="zh-CN" altLang="en-US" dirty="0">
              <a:solidFill>
                <a:schemeClr val="tx1"/>
              </a:solidFill>
              <a:latin typeface="微软雅黑" panose="020B0503020204020204" pitchFamily="34" charset="-122"/>
              <a:ea typeface="微软雅黑" panose="020B0503020204020204" pitchFamily="34" charset="-122"/>
            </a:rPr>
            <a:t>环境卫生、环境医学</a:t>
          </a:r>
        </a:p>
      </dgm:t>
    </dgm:pt>
    <dgm:pt modelId="{1AA893B6-B4A8-47AA-9FAE-F16CEC04764F}" type="parTrans" cxnId="{D216C292-A3E0-440A-AAB7-B441D58A1285}">
      <dgm:prSet/>
      <dgm:spPr/>
      <dgm:t>
        <a:bodyPr/>
        <a:lstStyle/>
        <a:p>
          <a:endParaRPr lang="zh-CN" altLang="en-US">
            <a:solidFill>
              <a:schemeClr val="tx1"/>
            </a:solidFill>
          </a:endParaRPr>
        </a:p>
      </dgm:t>
    </dgm:pt>
    <dgm:pt modelId="{F272B965-21D9-4E23-BB10-200CAAF0A741}" type="sibTrans" cxnId="{D216C292-A3E0-440A-AAB7-B441D58A1285}">
      <dgm:prSet/>
      <dgm:spPr/>
      <dgm:t>
        <a:bodyPr/>
        <a:lstStyle/>
        <a:p>
          <a:endParaRPr lang="zh-CN" altLang="en-US">
            <a:solidFill>
              <a:schemeClr val="tx1"/>
            </a:solidFill>
          </a:endParaRPr>
        </a:p>
      </dgm:t>
    </dgm:pt>
    <dgm:pt modelId="{A3B75F76-5466-44B0-A64D-35401D269308}">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R13 </a:t>
          </a:r>
          <a:r>
            <a:rPr lang="zh-CN" altLang="en-US" dirty="0">
              <a:solidFill>
                <a:schemeClr val="tx1"/>
              </a:solidFill>
              <a:latin typeface="微软雅黑" panose="020B0503020204020204" pitchFamily="34" charset="-122"/>
              <a:ea typeface="微软雅黑" panose="020B0503020204020204" pitchFamily="34" charset="-122"/>
            </a:rPr>
            <a:t>劳动卫生</a:t>
          </a:r>
        </a:p>
      </dgm:t>
    </dgm:pt>
    <dgm:pt modelId="{C7531F6A-B92B-4CF4-8FC9-AC1F14A7AD27}" type="parTrans" cxnId="{6D1F409A-12CE-4197-8F6D-4D75B29C5639}">
      <dgm:prSet/>
      <dgm:spPr/>
      <dgm:t>
        <a:bodyPr/>
        <a:lstStyle/>
        <a:p>
          <a:endParaRPr lang="zh-CN" altLang="en-US">
            <a:solidFill>
              <a:schemeClr val="tx1"/>
            </a:solidFill>
          </a:endParaRPr>
        </a:p>
      </dgm:t>
    </dgm:pt>
    <dgm:pt modelId="{55367C2F-0B02-48D8-83AB-88B9BC14F6C0}" type="sibTrans" cxnId="{6D1F409A-12CE-4197-8F6D-4D75B29C5639}">
      <dgm:prSet/>
      <dgm:spPr/>
      <dgm:t>
        <a:bodyPr/>
        <a:lstStyle/>
        <a:p>
          <a:endParaRPr lang="zh-CN" altLang="en-US">
            <a:solidFill>
              <a:schemeClr val="tx1"/>
            </a:solidFill>
          </a:endParaRPr>
        </a:p>
      </dgm:t>
    </dgm:pt>
    <dgm:pt modelId="{C04C7D7C-7C66-4B74-803D-D0F988B47EFA}">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 </a:t>
          </a:r>
          <a:r>
            <a:rPr lang="zh-CN" altLang="en-US" dirty="0">
              <a:solidFill>
                <a:schemeClr val="tx1"/>
              </a:solidFill>
              <a:latin typeface="微软雅黑" panose="020B0503020204020204" pitchFamily="34" charset="-122"/>
              <a:ea typeface="微软雅黑" panose="020B0503020204020204" pitchFamily="34" charset="-122"/>
            </a:rPr>
            <a:t>放射卫生</a:t>
          </a:r>
        </a:p>
      </dgm:t>
    </dgm:pt>
    <dgm:pt modelId="{75EF0F3D-CFD1-4CA3-BB7C-2D2300268199}" type="parTrans" cxnId="{69B93C68-7F4F-4C51-9845-D3A0173C5E25}">
      <dgm:prSet/>
      <dgm:spPr/>
      <dgm:t>
        <a:bodyPr/>
        <a:lstStyle/>
        <a:p>
          <a:endParaRPr lang="zh-CN" altLang="en-US">
            <a:solidFill>
              <a:schemeClr val="tx1"/>
            </a:solidFill>
          </a:endParaRPr>
        </a:p>
      </dgm:t>
    </dgm:pt>
    <dgm:pt modelId="{067D1BB9-F635-4A0F-8AEB-BC33485DCFF4}" type="sibTrans" cxnId="{69B93C68-7F4F-4C51-9845-D3A0173C5E25}">
      <dgm:prSet/>
      <dgm:spPr/>
      <dgm:t>
        <a:bodyPr/>
        <a:lstStyle/>
        <a:p>
          <a:endParaRPr lang="zh-CN" altLang="en-US">
            <a:solidFill>
              <a:schemeClr val="tx1"/>
            </a:solidFill>
          </a:endParaRPr>
        </a:p>
      </dgm:t>
    </dgm:pt>
    <dgm:pt modelId="{71400BCA-893B-4BBE-8E9B-DA1C7E441266}">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R15 </a:t>
          </a:r>
          <a:r>
            <a:rPr lang="zh-CN" altLang="en-US" dirty="0">
              <a:solidFill>
                <a:schemeClr val="tx1"/>
              </a:solidFill>
              <a:latin typeface="微软雅黑" panose="020B0503020204020204" pitchFamily="34" charset="-122"/>
              <a:ea typeface="微软雅黑" panose="020B0503020204020204" pitchFamily="34" charset="-122"/>
            </a:rPr>
            <a:t>营养卫生、食品卫生</a:t>
          </a:r>
        </a:p>
      </dgm:t>
    </dgm:pt>
    <dgm:pt modelId="{9DBA728F-4DF3-4893-9F35-0C28B638959C}" type="parTrans" cxnId="{11D1F0EE-B089-41FC-9D2C-2E30B1A9CD52}">
      <dgm:prSet/>
      <dgm:spPr/>
      <dgm:t>
        <a:bodyPr/>
        <a:lstStyle/>
        <a:p>
          <a:endParaRPr lang="zh-CN" altLang="en-US">
            <a:solidFill>
              <a:schemeClr val="tx1"/>
            </a:solidFill>
          </a:endParaRPr>
        </a:p>
      </dgm:t>
    </dgm:pt>
    <dgm:pt modelId="{A7FCE927-6232-4A09-AC8C-5C4B4E2CEF72}" type="sibTrans" cxnId="{11D1F0EE-B089-41FC-9D2C-2E30B1A9CD52}">
      <dgm:prSet/>
      <dgm:spPr/>
      <dgm:t>
        <a:bodyPr/>
        <a:lstStyle/>
        <a:p>
          <a:endParaRPr lang="zh-CN" altLang="en-US">
            <a:solidFill>
              <a:schemeClr val="tx1"/>
            </a:solidFill>
          </a:endParaRPr>
        </a:p>
      </dgm:t>
    </dgm:pt>
    <dgm:pt modelId="{032522AE-1BCE-4E81-9AB4-B7F3EEEC0EE4}">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FF3AA60A-B43F-49D8-990A-66D663764A9F}" type="parTrans" cxnId="{E9A0EF9B-C7FF-46FF-9FE2-C0C380A6653B}">
      <dgm:prSet/>
      <dgm:spPr/>
      <dgm:t>
        <a:bodyPr/>
        <a:lstStyle/>
        <a:p>
          <a:endParaRPr lang="zh-CN" altLang="en-US">
            <a:solidFill>
              <a:schemeClr val="tx1"/>
            </a:solidFill>
          </a:endParaRPr>
        </a:p>
      </dgm:t>
    </dgm:pt>
    <dgm:pt modelId="{BD5E5E85-AA16-444D-B9BC-CC6C3FDFAA5B}" type="sibTrans" cxnId="{E9A0EF9B-C7FF-46FF-9FE2-C0C380A6653B}">
      <dgm:prSet/>
      <dgm:spPr/>
      <dgm:t>
        <a:bodyPr/>
        <a:lstStyle/>
        <a:p>
          <a:endParaRPr lang="zh-CN" altLang="en-US">
            <a:solidFill>
              <a:schemeClr val="tx1"/>
            </a:solidFill>
          </a:endParaRPr>
        </a:p>
      </dgm:t>
    </dgm:pt>
    <dgm:pt modelId="{8869F169-8EF1-40DA-A982-7F07A0C817DD}">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R141 </a:t>
          </a:r>
          <a:r>
            <a:rPr lang="zh-CN" altLang="en-US" dirty="0">
              <a:solidFill>
                <a:schemeClr val="tx1"/>
              </a:solidFill>
              <a:latin typeface="微软雅黑" panose="020B0503020204020204" pitchFamily="34" charset="-122"/>
              <a:ea typeface="微软雅黑" panose="020B0503020204020204" pitchFamily="34" charset="-122"/>
            </a:rPr>
            <a:t>规章制度</a:t>
          </a:r>
        </a:p>
      </dgm:t>
    </dgm:pt>
    <dgm:pt modelId="{606C8C80-2344-4435-9483-253C2B74A10C}" type="parTrans" cxnId="{3096F9B5-B444-4D19-94FC-130D2A9DBAC0}">
      <dgm:prSet/>
      <dgm:spPr/>
      <dgm:t>
        <a:bodyPr/>
        <a:lstStyle/>
        <a:p>
          <a:endParaRPr lang="zh-CN" altLang="en-US">
            <a:solidFill>
              <a:schemeClr val="tx1"/>
            </a:solidFill>
          </a:endParaRPr>
        </a:p>
      </dgm:t>
    </dgm:pt>
    <dgm:pt modelId="{AB41FB97-A755-4E4B-AD4E-9AA5A73FA70D}" type="sibTrans" cxnId="{3096F9B5-B444-4D19-94FC-130D2A9DBAC0}">
      <dgm:prSet/>
      <dgm:spPr/>
      <dgm:t>
        <a:bodyPr/>
        <a:lstStyle/>
        <a:p>
          <a:endParaRPr lang="zh-CN" altLang="en-US">
            <a:solidFill>
              <a:schemeClr val="tx1"/>
            </a:solidFill>
          </a:endParaRPr>
        </a:p>
      </dgm:t>
    </dgm:pt>
    <dgm:pt modelId="{FB2E823D-D1AE-41EE-9D52-EF3038BAAE7E}">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R142 </a:t>
          </a:r>
          <a:r>
            <a:rPr lang="zh-CN" altLang="en-US" dirty="0">
              <a:solidFill>
                <a:schemeClr val="tx1"/>
              </a:solidFill>
              <a:latin typeface="微软雅黑" panose="020B0503020204020204" pitchFamily="34" charset="-122"/>
              <a:ea typeface="微软雅黑" panose="020B0503020204020204" pitchFamily="34" charset="-122"/>
            </a:rPr>
            <a:t>防护方法</a:t>
          </a:r>
        </a:p>
      </dgm:t>
    </dgm:pt>
    <dgm:pt modelId="{62A7E582-0F48-4C89-89E7-A20AD1C30D2A}" type="parTrans" cxnId="{DDB8DA9A-8D19-473D-A0BE-E10D81DB9612}">
      <dgm:prSet/>
      <dgm:spPr/>
      <dgm:t>
        <a:bodyPr/>
        <a:lstStyle/>
        <a:p>
          <a:endParaRPr lang="zh-CN" altLang="en-US">
            <a:solidFill>
              <a:schemeClr val="tx1"/>
            </a:solidFill>
          </a:endParaRPr>
        </a:p>
      </dgm:t>
    </dgm:pt>
    <dgm:pt modelId="{6531DA18-9C4A-4643-948D-AF97556B31A3}" type="sibTrans" cxnId="{DDB8DA9A-8D19-473D-A0BE-E10D81DB9612}">
      <dgm:prSet/>
      <dgm:spPr/>
      <dgm:t>
        <a:bodyPr/>
        <a:lstStyle/>
        <a:p>
          <a:endParaRPr lang="zh-CN" altLang="en-US">
            <a:solidFill>
              <a:schemeClr val="tx1"/>
            </a:solidFill>
          </a:endParaRPr>
        </a:p>
      </dgm:t>
    </dgm:pt>
    <dgm:pt modelId="{04EF5C68-EDA7-4262-952B-FC067407C9EE}">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R143 </a:t>
          </a:r>
          <a:r>
            <a:rPr lang="zh-CN" altLang="en-US" dirty="0">
              <a:solidFill>
                <a:schemeClr val="tx1"/>
              </a:solidFill>
              <a:latin typeface="微软雅黑" panose="020B0503020204020204" pitchFamily="34" charset="-122"/>
              <a:ea typeface="微软雅黑" panose="020B0503020204020204" pitchFamily="34" charset="-122"/>
            </a:rPr>
            <a:t>防护用具和设备</a:t>
          </a:r>
        </a:p>
      </dgm:t>
    </dgm:pt>
    <dgm:pt modelId="{2BAE0002-F909-42F9-ADF6-B00361507266}" type="parTrans" cxnId="{B9C97F64-FB8E-4B16-9A91-C13D82687BB1}">
      <dgm:prSet/>
      <dgm:spPr/>
      <dgm:t>
        <a:bodyPr/>
        <a:lstStyle/>
        <a:p>
          <a:endParaRPr lang="zh-CN" altLang="en-US">
            <a:solidFill>
              <a:schemeClr val="tx1"/>
            </a:solidFill>
          </a:endParaRPr>
        </a:p>
      </dgm:t>
    </dgm:pt>
    <dgm:pt modelId="{C9E97662-8CDF-444C-8FF7-957B6DE04936}" type="sibTrans" cxnId="{B9C97F64-FB8E-4B16-9A91-C13D82687BB1}">
      <dgm:prSet/>
      <dgm:spPr/>
      <dgm:t>
        <a:bodyPr/>
        <a:lstStyle/>
        <a:p>
          <a:endParaRPr lang="zh-CN" altLang="en-US">
            <a:solidFill>
              <a:schemeClr val="tx1"/>
            </a:solidFill>
          </a:endParaRPr>
        </a:p>
      </dgm:t>
    </dgm:pt>
    <dgm:pt modelId="{8331D379-B4F5-4070-88EA-ADEEBF938964}">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BA9B41F9-47BA-48B7-B613-2AC36101099E}" type="parTrans" cxnId="{B96833DD-F665-4DD4-B874-70CDEDF1EBDD}">
      <dgm:prSet/>
      <dgm:spPr/>
      <dgm:t>
        <a:bodyPr/>
        <a:lstStyle/>
        <a:p>
          <a:endParaRPr lang="zh-CN" altLang="en-US">
            <a:solidFill>
              <a:schemeClr val="tx1"/>
            </a:solidFill>
          </a:endParaRPr>
        </a:p>
      </dgm:t>
    </dgm:pt>
    <dgm:pt modelId="{49A60B17-6D7D-422C-B447-980BFB670D98}" type="sibTrans" cxnId="{B96833DD-F665-4DD4-B874-70CDEDF1EBDD}">
      <dgm:prSet/>
      <dgm:spPr/>
      <dgm:t>
        <a:bodyPr/>
        <a:lstStyle/>
        <a:p>
          <a:endParaRPr lang="zh-CN" altLang="en-US">
            <a:solidFill>
              <a:schemeClr val="tx1"/>
            </a:solidFill>
          </a:endParaRPr>
        </a:p>
      </dgm:t>
    </dgm:pt>
    <dgm:pt modelId="{1EA7872D-0DA0-4B46-B535-18AA7D3C4DA5}">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R142+.1 </a:t>
          </a:r>
          <a:r>
            <a:rPr lang="zh-CN" altLang="en-US" dirty="0">
              <a:solidFill>
                <a:schemeClr val="tx1"/>
              </a:solidFill>
              <a:latin typeface="微软雅黑" panose="020B0503020204020204" pitchFamily="34" charset="-122"/>
              <a:ea typeface="微软雅黑" panose="020B0503020204020204" pitchFamily="34" charset="-122"/>
            </a:rPr>
            <a:t>一般方法</a:t>
          </a:r>
        </a:p>
      </dgm:t>
    </dgm:pt>
    <dgm:pt modelId="{E532923F-C322-4125-81DF-3856FF8FB292}" type="parTrans" cxnId="{6D74A343-917F-40A6-9BD7-0DDA679E7644}">
      <dgm:prSet/>
      <dgm:spPr/>
      <dgm:t>
        <a:bodyPr/>
        <a:lstStyle/>
        <a:p>
          <a:endParaRPr lang="zh-CN" altLang="en-US">
            <a:solidFill>
              <a:schemeClr val="tx1"/>
            </a:solidFill>
          </a:endParaRPr>
        </a:p>
      </dgm:t>
    </dgm:pt>
    <dgm:pt modelId="{9A428C7C-7937-438F-8DA0-DD0AE0EDEDBD}" type="sibTrans" cxnId="{6D74A343-917F-40A6-9BD7-0DDA679E7644}">
      <dgm:prSet/>
      <dgm:spPr/>
      <dgm:t>
        <a:bodyPr/>
        <a:lstStyle/>
        <a:p>
          <a:endParaRPr lang="zh-CN" altLang="en-US">
            <a:solidFill>
              <a:schemeClr val="tx1"/>
            </a:solidFill>
          </a:endParaRPr>
        </a:p>
      </dgm:t>
    </dgm:pt>
    <dgm:pt modelId="{4547565C-912C-4011-B788-8E6D3762F6B2}">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R142+.2 </a:t>
          </a:r>
          <a:r>
            <a:rPr lang="zh-CN" altLang="en-US" dirty="0">
              <a:solidFill>
                <a:schemeClr val="tx1"/>
              </a:solidFill>
              <a:latin typeface="微软雅黑" panose="020B0503020204020204" pitchFamily="34" charset="-122"/>
              <a:ea typeface="微软雅黑" panose="020B0503020204020204" pitchFamily="34" charset="-122"/>
            </a:rPr>
            <a:t>物理方法</a:t>
          </a:r>
        </a:p>
      </dgm:t>
    </dgm:pt>
    <dgm:pt modelId="{64659046-B12D-4CA7-BA16-03E9E3937FB3}" type="parTrans" cxnId="{656EAC69-754C-41BD-9BAE-3B01F6768E24}">
      <dgm:prSet/>
      <dgm:spPr/>
      <dgm:t>
        <a:bodyPr/>
        <a:lstStyle/>
        <a:p>
          <a:endParaRPr lang="zh-CN" altLang="en-US">
            <a:solidFill>
              <a:schemeClr val="tx1"/>
            </a:solidFill>
          </a:endParaRPr>
        </a:p>
      </dgm:t>
    </dgm:pt>
    <dgm:pt modelId="{7C14625F-AF14-4C90-9C81-6067CC1519B7}" type="sibTrans" cxnId="{656EAC69-754C-41BD-9BAE-3B01F6768E24}">
      <dgm:prSet/>
      <dgm:spPr/>
      <dgm:t>
        <a:bodyPr/>
        <a:lstStyle/>
        <a:p>
          <a:endParaRPr lang="zh-CN" altLang="en-US">
            <a:solidFill>
              <a:schemeClr val="tx1"/>
            </a:solidFill>
          </a:endParaRPr>
        </a:p>
      </dgm:t>
    </dgm:pt>
    <dgm:pt modelId="{B976FE56-4D0F-49EA-9286-82DFD40EBE70}">
      <dgm:prSet phldrT="[文本]"/>
      <dgm:spPr/>
      <dgm:t>
        <a:bodyPr/>
        <a:lstStyle/>
        <a:p>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E7DE04CE-A91B-4FD3-9612-C8B0DA7A5BF4}" type="parTrans" cxnId="{2C59A3FD-E97A-48E7-9FB4-0D5358389053}">
      <dgm:prSet/>
      <dgm:spPr/>
      <dgm:t>
        <a:bodyPr/>
        <a:lstStyle/>
        <a:p>
          <a:endParaRPr lang="zh-CN" altLang="en-US">
            <a:solidFill>
              <a:schemeClr val="tx1"/>
            </a:solidFill>
          </a:endParaRPr>
        </a:p>
      </dgm:t>
    </dgm:pt>
    <dgm:pt modelId="{E4321C4B-2605-4BC9-A8D4-AA1575F01839}" type="sibTrans" cxnId="{2C59A3FD-E97A-48E7-9FB4-0D5358389053}">
      <dgm:prSet/>
      <dgm:spPr/>
      <dgm:t>
        <a:bodyPr/>
        <a:lstStyle/>
        <a:p>
          <a:endParaRPr lang="zh-CN" altLang="en-US">
            <a:solidFill>
              <a:schemeClr val="tx1"/>
            </a:solidFill>
          </a:endParaRPr>
        </a:p>
      </dgm:t>
    </dgm:pt>
    <dgm:pt modelId="{B36FA8B8-98BE-44E1-B391-488E82C0F8C9}" type="pres">
      <dgm:prSet presAssocID="{1E1D75EA-ABAE-4A65-8D08-27D1F57924D3}" presName="diagram" presStyleCnt="0">
        <dgm:presLayoutVars>
          <dgm:chPref val="1"/>
          <dgm:dir/>
          <dgm:animOne val="branch"/>
          <dgm:animLvl val="lvl"/>
          <dgm:resizeHandles val="exact"/>
        </dgm:presLayoutVars>
      </dgm:prSet>
      <dgm:spPr/>
    </dgm:pt>
    <dgm:pt modelId="{FD8261CD-CE1D-4462-BA4C-58C4CB81D84B}" type="pres">
      <dgm:prSet presAssocID="{32DB5467-8FFE-4BD3-A741-7C06BB9790E1}" presName="root1" presStyleCnt="0"/>
      <dgm:spPr/>
    </dgm:pt>
    <dgm:pt modelId="{EF6D4017-7C40-41D4-8EAA-B6542FAF7973}" type="pres">
      <dgm:prSet presAssocID="{32DB5467-8FFE-4BD3-A741-7C06BB9790E1}" presName="LevelOneTextNode" presStyleLbl="node0" presStyleIdx="0" presStyleCnt="1">
        <dgm:presLayoutVars>
          <dgm:chPref val="3"/>
        </dgm:presLayoutVars>
      </dgm:prSet>
      <dgm:spPr/>
    </dgm:pt>
    <dgm:pt modelId="{1000858E-E0FA-4791-9953-B7BD985A5BD6}" type="pres">
      <dgm:prSet presAssocID="{32DB5467-8FFE-4BD3-A741-7C06BB9790E1}" presName="level2hierChild" presStyleCnt="0"/>
      <dgm:spPr/>
    </dgm:pt>
    <dgm:pt modelId="{8F2E2594-7B2A-412F-B528-3AFC0BEC758B}" type="pres">
      <dgm:prSet presAssocID="{E6BDA219-2D73-4AF1-9F2C-7460F3BD19FB}" presName="conn2-1" presStyleLbl="parChTrans1D2" presStyleIdx="0" presStyleCnt="7"/>
      <dgm:spPr/>
    </dgm:pt>
    <dgm:pt modelId="{3945519E-1AFA-419D-B31B-E936F4D561D4}" type="pres">
      <dgm:prSet presAssocID="{E6BDA219-2D73-4AF1-9F2C-7460F3BD19FB}" presName="connTx" presStyleLbl="parChTrans1D2" presStyleIdx="0" presStyleCnt="7"/>
      <dgm:spPr/>
    </dgm:pt>
    <dgm:pt modelId="{55FAFB35-A553-407B-8B23-9BF735EAD09F}" type="pres">
      <dgm:prSet presAssocID="{CB4A7BA1-9E79-41EC-8E2D-6142B81CF192}" presName="root2" presStyleCnt="0"/>
      <dgm:spPr/>
    </dgm:pt>
    <dgm:pt modelId="{860E961E-7627-4EA1-9A2E-7CB96E79F326}" type="pres">
      <dgm:prSet presAssocID="{CB4A7BA1-9E79-41EC-8E2D-6142B81CF192}" presName="LevelTwoTextNode" presStyleLbl="node2" presStyleIdx="0" presStyleCnt="7">
        <dgm:presLayoutVars>
          <dgm:chPref val="3"/>
        </dgm:presLayoutVars>
      </dgm:prSet>
      <dgm:spPr/>
    </dgm:pt>
    <dgm:pt modelId="{DCA02358-DCAE-4298-8C8F-19CA9F6F09E0}" type="pres">
      <dgm:prSet presAssocID="{CB4A7BA1-9E79-41EC-8E2D-6142B81CF192}" presName="level3hierChild" presStyleCnt="0"/>
      <dgm:spPr/>
    </dgm:pt>
    <dgm:pt modelId="{C5DCDAC9-CD05-4356-9E51-59DA262A5D30}" type="pres">
      <dgm:prSet presAssocID="{C4060C52-A8B6-46DC-8CCF-BD12F04537FD}" presName="conn2-1" presStyleLbl="parChTrans1D2" presStyleIdx="1" presStyleCnt="7"/>
      <dgm:spPr/>
    </dgm:pt>
    <dgm:pt modelId="{E03C5C6E-CAF4-4D4E-B272-1239AD5BF1BF}" type="pres">
      <dgm:prSet presAssocID="{C4060C52-A8B6-46DC-8CCF-BD12F04537FD}" presName="connTx" presStyleLbl="parChTrans1D2" presStyleIdx="1" presStyleCnt="7"/>
      <dgm:spPr/>
    </dgm:pt>
    <dgm:pt modelId="{A0209D81-89F9-477B-B6E5-3C6B24E2D371}" type="pres">
      <dgm:prSet presAssocID="{54D4E4D3-00B1-4A41-BC89-6E4A62D42F95}" presName="root2" presStyleCnt="0"/>
      <dgm:spPr/>
    </dgm:pt>
    <dgm:pt modelId="{6201EE49-D41E-474D-AD78-7FC78C23217F}" type="pres">
      <dgm:prSet presAssocID="{54D4E4D3-00B1-4A41-BC89-6E4A62D42F95}" presName="LevelTwoTextNode" presStyleLbl="node2" presStyleIdx="1" presStyleCnt="7">
        <dgm:presLayoutVars>
          <dgm:chPref val="3"/>
        </dgm:presLayoutVars>
      </dgm:prSet>
      <dgm:spPr/>
    </dgm:pt>
    <dgm:pt modelId="{A7F53654-AE51-459D-8755-3DE90E061CBE}" type="pres">
      <dgm:prSet presAssocID="{54D4E4D3-00B1-4A41-BC89-6E4A62D42F95}" presName="level3hierChild" presStyleCnt="0"/>
      <dgm:spPr/>
    </dgm:pt>
    <dgm:pt modelId="{0B7F8955-B3D6-43CB-98CC-02DAC26FF21D}" type="pres">
      <dgm:prSet presAssocID="{41959205-B9E6-4AB2-A8F3-1B93D1931A2F}" presName="conn2-1" presStyleLbl="parChTrans1D2" presStyleIdx="2" presStyleCnt="7"/>
      <dgm:spPr/>
    </dgm:pt>
    <dgm:pt modelId="{16849E53-0EF1-44B5-B549-7E7D99BE9147}" type="pres">
      <dgm:prSet presAssocID="{41959205-B9E6-4AB2-A8F3-1B93D1931A2F}" presName="connTx" presStyleLbl="parChTrans1D2" presStyleIdx="2" presStyleCnt="7"/>
      <dgm:spPr/>
    </dgm:pt>
    <dgm:pt modelId="{5F492607-BD15-43EB-A1C9-D6BECC7C93F0}" type="pres">
      <dgm:prSet presAssocID="{62F39939-D2F0-48B0-AD4B-AFB5A2F1F90D}" presName="root2" presStyleCnt="0"/>
      <dgm:spPr/>
    </dgm:pt>
    <dgm:pt modelId="{11569BDA-BEAC-4923-9FD8-888DD718667C}" type="pres">
      <dgm:prSet presAssocID="{62F39939-D2F0-48B0-AD4B-AFB5A2F1F90D}" presName="LevelTwoTextNode" presStyleLbl="node2" presStyleIdx="2" presStyleCnt="7">
        <dgm:presLayoutVars>
          <dgm:chPref val="3"/>
        </dgm:presLayoutVars>
      </dgm:prSet>
      <dgm:spPr/>
    </dgm:pt>
    <dgm:pt modelId="{4258664B-6FB3-4B40-8B6A-F8A58F8E833D}" type="pres">
      <dgm:prSet presAssocID="{62F39939-D2F0-48B0-AD4B-AFB5A2F1F90D}" presName="level3hierChild" presStyleCnt="0"/>
      <dgm:spPr/>
    </dgm:pt>
    <dgm:pt modelId="{3F9CBABF-6BDC-466F-80E0-B66685BC9B68}" type="pres">
      <dgm:prSet presAssocID="{1C34B209-B1D4-4108-885F-A967A4DF9E08}" presName="conn2-1" presStyleLbl="parChTrans1D2" presStyleIdx="3" presStyleCnt="7"/>
      <dgm:spPr/>
    </dgm:pt>
    <dgm:pt modelId="{613E8669-EDB8-44FA-AC53-E0C830ADA0C3}" type="pres">
      <dgm:prSet presAssocID="{1C34B209-B1D4-4108-885F-A967A4DF9E08}" presName="connTx" presStyleLbl="parChTrans1D2" presStyleIdx="3" presStyleCnt="7"/>
      <dgm:spPr/>
    </dgm:pt>
    <dgm:pt modelId="{50C4B6D2-34A6-49C9-9B6E-3A94B7B53C77}" type="pres">
      <dgm:prSet presAssocID="{DF7EB2C3-59D0-404B-B5F6-68A3D32A0FF1}" presName="root2" presStyleCnt="0"/>
      <dgm:spPr/>
    </dgm:pt>
    <dgm:pt modelId="{1A2BF146-B9E7-445E-AFAC-CC597012FB46}" type="pres">
      <dgm:prSet presAssocID="{DF7EB2C3-59D0-404B-B5F6-68A3D32A0FF1}" presName="LevelTwoTextNode" presStyleLbl="node2" presStyleIdx="3" presStyleCnt="7">
        <dgm:presLayoutVars>
          <dgm:chPref val="3"/>
        </dgm:presLayoutVars>
      </dgm:prSet>
      <dgm:spPr/>
    </dgm:pt>
    <dgm:pt modelId="{B998CCA0-4140-4897-B7D8-A70F085E38D9}" type="pres">
      <dgm:prSet presAssocID="{DF7EB2C3-59D0-404B-B5F6-68A3D32A0FF1}" presName="level3hierChild" presStyleCnt="0"/>
      <dgm:spPr/>
    </dgm:pt>
    <dgm:pt modelId="{DE498117-CD2D-406D-B3F4-A83E14066845}" type="pres">
      <dgm:prSet presAssocID="{CDD68A68-FD59-4047-B87B-6A79A2081127}" presName="conn2-1" presStyleLbl="parChTrans1D3" presStyleIdx="0" presStyleCnt="6"/>
      <dgm:spPr/>
    </dgm:pt>
    <dgm:pt modelId="{E76B1467-6BA0-435C-98B3-588141F994CB}" type="pres">
      <dgm:prSet presAssocID="{CDD68A68-FD59-4047-B87B-6A79A2081127}" presName="connTx" presStyleLbl="parChTrans1D3" presStyleIdx="0" presStyleCnt="6"/>
      <dgm:spPr/>
    </dgm:pt>
    <dgm:pt modelId="{BDEF63B3-DDBE-49F1-BF06-21F142BE7CE6}" type="pres">
      <dgm:prSet presAssocID="{B2F99DF1-560A-4C3E-A62B-C476ED775354}" presName="root2" presStyleCnt="0"/>
      <dgm:spPr/>
    </dgm:pt>
    <dgm:pt modelId="{AD0B5D47-3258-498D-9549-8D4597E56ED3}" type="pres">
      <dgm:prSet presAssocID="{B2F99DF1-560A-4C3E-A62B-C476ED775354}" presName="LevelTwoTextNode" presStyleLbl="node3" presStyleIdx="0" presStyleCnt="6">
        <dgm:presLayoutVars>
          <dgm:chPref val="3"/>
        </dgm:presLayoutVars>
      </dgm:prSet>
      <dgm:spPr/>
    </dgm:pt>
    <dgm:pt modelId="{8281D9B5-7F84-4557-85BC-7D96029889B6}" type="pres">
      <dgm:prSet presAssocID="{B2F99DF1-560A-4C3E-A62B-C476ED775354}" presName="level3hierChild" presStyleCnt="0"/>
      <dgm:spPr/>
    </dgm:pt>
    <dgm:pt modelId="{B9EF0EE9-FC75-4758-B10D-1EE8E06DC13D}" type="pres">
      <dgm:prSet presAssocID="{1AA893B6-B4A8-47AA-9FAE-F16CEC04764F}" presName="conn2-1" presStyleLbl="parChTrans1D3" presStyleIdx="1" presStyleCnt="6"/>
      <dgm:spPr/>
    </dgm:pt>
    <dgm:pt modelId="{2A6581CE-52D7-4284-A9AC-87B7EABFC1E7}" type="pres">
      <dgm:prSet presAssocID="{1AA893B6-B4A8-47AA-9FAE-F16CEC04764F}" presName="connTx" presStyleLbl="parChTrans1D3" presStyleIdx="1" presStyleCnt="6"/>
      <dgm:spPr/>
    </dgm:pt>
    <dgm:pt modelId="{F0654A40-8623-4E2C-9233-DF5010C9F282}" type="pres">
      <dgm:prSet presAssocID="{7D9C253A-F7AF-4DCA-B569-539A1E39E1B1}" presName="root2" presStyleCnt="0"/>
      <dgm:spPr/>
    </dgm:pt>
    <dgm:pt modelId="{BCEDEB8E-4C6C-4568-9D50-9A6D8A7FBDF8}" type="pres">
      <dgm:prSet presAssocID="{7D9C253A-F7AF-4DCA-B569-539A1E39E1B1}" presName="LevelTwoTextNode" presStyleLbl="node3" presStyleIdx="1" presStyleCnt="6">
        <dgm:presLayoutVars>
          <dgm:chPref val="3"/>
        </dgm:presLayoutVars>
      </dgm:prSet>
      <dgm:spPr/>
    </dgm:pt>
    <dgm:pt modelId="{353636AD-CF21-46FE-B74D-6C351CC3FD47}" type="pres">
      <dgm:prSet presAssocID="{7D9C253A-F7AF-4DCA-B569-539A1E39E1B1}" presName="level3hierChild" presStyleCnt="0"/>
      <dgm:spPr/>
    </dgm:pt>
    <dgm:pt modelId="{AC5BCDFA-6E4F-449C-97BD-CEAB054008A3}" type="pres">
      <dgm:prSet presAssocID="{C7531F6A-B92B-4CF4-8FC9-AC1F14A7AD27}" presName="conn2-1" presStyleLbl="parChTrans1D3" presStyleIdx="2" presStyleCnt="6"/>
      <dgm:spPr/>
    </dgm:pt>
    <dgm:pt modelId="{6EC1E8F8-2354-4CDB-86BE-E366608AE1FB}" type="pres">
      <dgm:prSet presAssocID="{C7531F6A-B92B-4CF4-8FC9-AC1F14A7AD27}" presName="connTx" presStyleLbl="parChTrans1D3" presStyleIdx="2" presStyleCnt="6"/>
      <dgm:spPr/>
    </dgm:pt>
    <dgm:pt modelId="{B2EEAA25-8AA7-4F07-9164-E498575C220B}" type="pres">
      <dgm:prSet presAssocID="{A3B75F76-5466-44B0-A64D-35401D269308}" presName="root2" presStyleCnt="0"/>
      <dgm:spPr/>
    </dgm:pt>
    <dgm:pt modelId="{78E431EC-7CB7-4BCE-B012-3DF835E691E0}" type="pres">
      <dgm:prSet presAssocID="{A3B75F76-5466-44B0-A64D-35401D269308}" presName="LevelTwoTextNode" presStyleLbl="node3" presStyleIdx="2" presStyleCnt="6">
        <dgm:presLayoutVars>
          <dgm:chPref val="3"/>
        </dgm:presLayoutVars>
      </dgm:prSet>
      <dgm:spPr/>
    </dgm:pt>
    <dgm:pt modelId="{1364CCEF-4868-494D-A8DB-D6FE993EE304}" type="pres">
      <dgm:prSet presAssocID="{A3B75F76-5466-44B0-A64D-35401D269308}" presName="level3hierChild" presStyleCnt="0"/>
      <dgm:spPr/>
    </dgm:pt>
    <dgm:pt modelId="{58C99DBE-BE37-4CD8-B68A-2569CFCC94E7}" type="pres">
      <dgm:prSet presAssocID="{75EF0F3D-CFD1-4CA3-BB7C-2D2300268199}" presName="conn2-1" presStyleLbl="parChTrans1D3" presStyleIdx="3" presStyleCnt="6"/>
      <dgm:spPr/>
    </dgm:pt>
    <dgm:pt modelId="{09A50B05-EEEC-49C0-9370-B5DB7CF95547}" type="pres">
      <dgm:prSet presAssocID="{75EF0F3D-CFD1-4CA3-BB7C-2D2300268199}" presName="connTx" presStyleLbl="parChTrans1D3" presStyleIdx="3" presStyleCnt="6"/>
      <dgm:spPr/>
    </dgm:pt>
    <dgm:pt modelId="{14530ABC-8FED-4AE4-B1C2-056EA8A9D7DA}" type="pres">
      <dgm:prSet presAssocID="{C04C7D7C-7C66-4B74-803D-D0F988B47EFA}" presName="root2" presStyleCnt="0"/>
      <dgm:spPr/>
    </dgm:pt>
    <dgm:pt modelId="{119937B6-30AE-4356-A7AD-58CF6528B9AA}" type="pres">
      <dgm:prSet presAssocID="{C04C7D7C-7C66-4B74-803D-D0F988B47EFA}" presName="LevelTwoTextNode" presStyleLbl="node3" presStyleIdx="3" presStyleCnt="6">
        <dgm:presLayoutVars>
          <dgm:chPref val="3"/>
        </dgm:presLayoutVars>
      </dgm:prSet>
      <dgm:spPr/>
    </dgm:pt>
    <dgm:pt modelId="{F37AD807-F3EE-44A8-B121-113510E8E0EF}" type="pres">
      <dgm:prSet presAssocID="{C04C7D7C-7C66-4B74-803D-D0F988B47EFA}" presName="level3hierChild" presStyleCnt="0"/>
      <dgm:spPr/>
    </dgm:pt>
    <dgm:pt modelId="{FB9F7EC8-7801-4EC8-A546-A304F3BDEA22}" type="pres">
      <dgm:prSet presAssocID="{606C8C80-2344-4435-9483-253C2B74A10C}" presName="conn2-1" presStyleLbl="parChTrans1D4" presStyleIdx="0" presStyleCnt="7"/>
      <dgm:spPr/>
    </dgm:pt>
    <dgm:pt modelId="{BA849DA7-0C13-49DC-A6D2-A5247F70C22E}" type="pres">
      <dgm:prSet presAssocID="{606C8C80-2344-4435-9483-253C2B74A10C}" presName="connTx" presStyleLbl="parChTrans1D4" presStyleIdx="0" presStyleCnt="7"/>
      <dgm:spPr/>
    </dgm:pt>
    <dgm:pt modelId="{E7BBCDAC-544B-46B2-83A4-E9284A7DE143}" type="pres">
      <dgm:prSet presAssocID="{8869F169-8EF1-40DA-A982-7F07A0C817DD}" presName="root2" presStyleCnt="0"/>
      <dgm:spPr/>
    </dgm:pt>
    <dgm:pt modelId="{ADDA1F15-D8B7-4F45-9F3A-049470D67897}" type="pres">
      <dgm:prSet presAssocID="{8869F169-8EF1-40DA-A982-7F07A0C817DD}" presName="LevelTwoTextNode" presStyleLbl="node4" presStyleIdx="0" presStyleCnt="7">
        <dgm:presLayoutVars>
          <dgm:chPref val="3"/>
        </dgm:presLayoutVars>
      </dgm:prSet>
      <dgm:spPr/>
    </dgm:pt>
    <dgm:pt modelId="{AF880BFF-F21F-4DA2-875A-3CB068A12D88}" type="pres">
      <dgm:prSet presAssocID="{8869F169-8EF1-40DA-A982-7F07A0C817DD}" presName="level3hierChild" presStyleCnt="0"/>
      <dgm:spPr/>
    </dgm:pt>
    <dgm:pt modelId="{A637FE9C-F11C-4E1D-A7D0-C9B04439C1F2}" type="pres">
      <dgm:prSet presAssocID="{62A7E582-0F48-4C89-89E7-A20AD1C30D2A}" presName="conn2-1" presStyleLbl="parChTrans1D4" presStyleIdx="1" presStyleCnt="7"/>
      <dgm:spPr/>
    </dgm:pt>
    <dgm:pt modelId="{9709ED13-47DF-493C-8353-577436CFCB63}" type="pres">
      <dgm:prSet presAssocID="{62A7E582-0F48-4C89-89E7-A20AD1C30D2A}" presName="connTx" presStyleLbl="parChTrans1D4" presStyleIdx="1" presStyleCnt="7"/>
      <dgm:spPr/>
    </dgm:pt>
    <dgm:pt modelId="{49038D5F-2F90-4F4B-A006-8C0A17625732}" type="pres">
      <dgm:prSet presAssocID="{FB2E823D-D1AE-41EE-9D52-EF3038BAAE7E}" presName="root2" presStyleCnt="0"/>
      <dgm:spPr/>
    </dgm:pt>
    <dgm:pt modelId="{56B57477-AD50-45A9-A4AF-4B38746E83FE}" type="pres">
      <dgm:prSet presAssocID="{FB2E823D-D1AE-41EE-9D52-EF3038BAAE7E}" presName="LevelTwoTextNode" presStyleLbl="node4" presStyleIdx="1" presStyleCnt="7">
        <dgm:presLayoutVars>
          <dgm:chPref val="3"/>
        </dgm:presLayoutVars>
      </dgm:prSet>
      <dgm:spPr/>
    </dgm:pt>
    <dgm:pt modelId="{EED47B79-960C-44BA-A6D5-26A3C3E71A27}" type="pres">
      <dgm:prSet presAssocID="{FB2E823D-D1AE-41EE-9D52-EF3038BAAE7E}" presName="level3hierChild" presStyleCnt="0"/>
      <dgm:spPr/>
    </dgm:pt>
    <dgm:pt modelId="{0BF287E4-A5EC-4394-8AC2-80CBF8B242A0}" type="pres">
      <dgm:prSet presAssocID="{E532923F-C322-4125-81DF-3856FF8FB292}" presName="conn2-1" presStyleLbl="parChTrans1D4" presStyleIdx="2" presStyleCnt="7"/>
      <dgm:spPr/>
    </dgm:pt>
    <dgm:pt modelId="{69FA57E9-0AE5-4FE8-96FF-2AB11866F3F3}" type="pres">
      <dgm:prSet presAssocID="{E532923F-C322-4125-81DF-3856FF8FB292}" presName="connTx" presStyleLbl="parChTrans1D4" presStyleIdx="2" presStyleCnt="7"/>
      <dgm:spPr/>
    </dgm:pt>
    <dgm:pt modelId="{A3679B09-951C-42B6-917D-169843B429B9}" type="pres">
      <dgm:prSet presAssocID="{1EA7872D-0DA0-4B46-B535-18AA7D3C4DA5}" presName="root2" presStyleCnt="0"/>
      <dgm:spPr/>
    </dgm:pt>
    <dgm:pt modelId="{7691A34F-0BE6-4BC2-A238-42DFACB67840}" type="pres">
      <dgm:prSet presAssocID="{1EA7872D-0DA0-4B46-B535-18AA7D3C4DA5}" presName="LevelTwoTextNode" presStyleLbl="node4" presStyleIdx="2" presStyleCnt="7">
        <dgm:presLayoutVars>
          <dgm:chPref val="3"/>
        </dgm:presLayoutVars>
      </dgm:prSet>
      <dgm:spPr/>
    </dgm:pt>
    <dgm:pt modelId="{1EE3C4B5-F818-405D-BAB5-EBEF1D6EAD39}" type="pres">
      <dgm:prSet presAssocID="{1EA7872D-0DA0-4B46-B535-18AA7D3C4DA5}" presName="level3hierChild" presStyleCnt="0"/>
      <dgm:spPr/>
    </dgm:pt>
    <dgm:pt modelId="{866FC6BD-6839-4559-AB66-4E6AD9F1B01B}" type="pres">
      <dgm:prSet presAssocID="{64659046-B12D-4CA7-BA16-03E9E3937FB3}" presName="conn2-1" presStyleLbl="parChTrans1D4" presStyleIdx="3" presStyleCnt="7"/>
      <dgm:spPr/>
    </dgm:pt>
    <dgm:pt modelId="{3F92ADC8-D895-4225-9B49-EE229D279BD3}" type="pres">
      <dgm:prSet presAssocID="{64659046-B12D-4CA7-BA16-03E9E3937FB3}" presName="connTx" presStyleLbl="parChTrans1D4" presStyleIdx="3" presStyleCnt="7"/>
      <dgm:spPr/>
    </dgm:pt>
    <dgm:pt modelId="{3FA12EC4-8E8F-4C33-8412-589D81AFD0E8}" type="pres">
      <dgm:prSet presAssocID="{4547565C-912C-4011-B788-8E6D3762F6B2}" presName="root2" presStyleCnt="0"/>
      <dgm:spPr/>
    </dgm:pt>
    <dgm:pt modelId="{611AADD5-961D-4AC8-9FEE-174A248ECF47}" type="pres">
      <dgm:prSet presAssocID="{4547565C-912C-4011-B788-8E6D3762F6B2}" presName="LevelTwoTextNode" presStyleLbl="node4" presStyleIdx="3" presStyleCnt="7">
        <dgm:presLayoutVars>
          <dgm:chPref val="3"/>
        </dgm:presLayoutVars>
      </dgm:prSet>
      <dgm:spPr/>
    </dgm:pt>
    <dgm:pt modelId="{F93291B0-3655-4E57-9530-E4D89C03E364}" type="pres">
      <dgm:prSet presAssocID="{4547565C-912C-4011-B788-8E6D3762F6B2}" presName="level3hierChild" presStyleCnt="0"/>
      <dgm:spPr/>
    </dgm:pt>
    <dgm:pt modelId="{00CA00CA-1589-4C27-A3F8-C37426A7E908}" type="pres">
      <dgm:prSet presAssocID="{E7DE04CE-A91B-4FD3-9612-C8B0DA7A5BF4}" presName="conn2-1" presStyleLbl="parChTrans1D4" presStyleIdx="4" presStyleCnt="7"/>
      <dgm:spPr/>
    </dgm:pt>
    <dgm:pt modelId="{0B189CB1-D5A4-415C-9801-4BDCE18CDCDB}" type="pres">
      <dgm:prSet presAssocID="{E7DE04CE-A91B-4FD3-9612-C8B0DA7A5BF4}" presName="connTx" presStyleLbl="parChTrans1D4" presStyleIdx="4" presStyleCnt="7"/>
      <dgm:spPr/>
    </dgm:pt>
    <dgm:pt modelId="{C7986718-B04F-4176-8192-765D8F758A57}" type="pres">
      <dgm:prSet presAssocID="{B976FE56-4D0F-49EA-9286-82DFD40EBE70}" presName="root2" presStyleCnt="0"/>
      <dgm:spPr/>
    </dgm:pt>
    <dgm:pt modelId="{83DC563C-5E6A-4E49-9CA4-854A2755DE51}" type="pres">
      <dgm:prSet presAssocID="{B976FE56-4D0F-49EA-9286-82DFD40EBE70}" presName="LevelTwoTextNode" presStyleLbl="node4" presStyleIdx="4" presStyleCnt="7">
        <dgm:presLayoutVars>
          <dgm:chPref val="3"/>
        </dgm:presLayoutVars>
      </dgm:prSet>
      <dgm:spPr/>
    </dgm:pt>
    <dgm:pt modelId="{B320D61E-59B2-4D4E-AC07-776A0AEE09B5}" type="pres">
      <dgm:prSet presAssocID="{B976FE56-4D0F-49EA-9286-82DFD40EBE70}" presName="level3hierChild" presStyleCnt="0"/>
      <dgm:spPr/>
    </dgm:pt>
    <dgm:pt modelId="{C18CD153-CB92-46A5-B7F7-963DD82B190D}" type="pres">
      <dgm:prSet presAssocID="{2BAE0002-F909-42F9-ADF6-B00361507266}" presName="conn2-1" presStyleLbl="parChTrans1D4" presStyleIdx="5" presStyleCnt="7"/>
      <dgm:spPr/>
    </dgm:pt>
    <dgm:pt modelId="{10E24ABD-96A5-421F-80DC-C8EF8E19AD8E}" type="pres">
      <dgm:prSet presAssocID="{2BAE0002-F909-42F9-ADF6-B00361507266}" presName="connTx" presStyleLbl="parChTrans1D4" presStyleIdx="5" presStyleCnt="7"/>
      <dgm:spPr/>
    </dgm:pt>
    <dgm:pt modelId="{B617B65D-FD75-4266-8CA5-B5ABA74C9B81}" type="pres">
      <dgm:prSet presAssocID="{04EF5C68-EDA7-4262-952B-FC067407C9EE}" presName="root2" presStyleCnt="0"/>
      <dgm:spPr/>
    </dgm:pt>
    <dgm:pt modelId="{6EDFADD5-0D81-41AD-AA47-A6B6948AA1E2}" type="pres">
      <dgm:prSet presAssocID="{04EF5C68-EDA7-4262-952B-FC067407C9EE}" presName="LevelTwoTextNode" presStyleLbl="node4" presStyleIdx="5" presStyleCnt="7">
        <dgm:presLayoutVars>
          <dgm:chPref val="3"/>
        </dgm:presLayoutVars>
      </dgm:prSet>
      <dgm:spPr/>
    </dgm:pt>
    <dgm:pt modelId="{D2990B0D-249F-4D4D-AE0A-D14EA0830735}" type="pres">
      <dgm:prSet presAssocID="{04EF5C68-EDA7-4262-952B-FC067407C9EE}" presName="level3hierChild" presStyleCnt="0"/>
      <dgm:spPr/>
    </dgm:pt>
    <dgm:pt modelId="{2480A3BE-CA1D-4E6F-8819-0881124CF09D}" type="pres">
      <dgm:prSet presAssocID="{BA9B41F9-47BA-48B7-B613-2AC36101099E}" presName="conn2-1" presStyleLbl="parChTrans1D4" presStyleIdx="6" presStyleCnt="7"/>
      <dgm:spPr/>
    </dgm:pt>
    <dgm:pt modelId="{D5CF18DB-F87D-4FE6-B9F6-80A742C2002B}" type="pres">
      <dgm:prSet presAssocID="{BA9B41F9-47BA-48B7-B613-2AC36101099E}" presName="connTx" presStyleLbl="parChTrans1D4" presStyleIdx="6" presStyleCnt="7"/>
      <dgm:spPr/>
    </dgm:pt>
    <dgm:pt modelId="{3CFB3EBA-5069-43AA-AD41-D9BEF83BC3FC}" type="pres">
      <dgm:prSet presAssocID="{8331D379-B4F5-4070-88EA-ADEEBF938964}" presName="root2" presStyleCnt="0"/>
      <dgm:spPr/>
    </dgm:pt>
    <dgm:pt modelId="{27DE1217-F49B-4ADC-B1D0-DCFFF4CCB1F1}" type="pres">
      <dgm:prSet presAssocID="{8331D379-B4F5-4070-88EA-ADEEBF938964}" presName="LevelTwoTextNode" presStyleLbl="node4" presStyleIdx="6" presStyleCnt="7">
        <dgm:presLayoutVars>
          <dgm:chPref val="3"/>
        </dgm:presLayoutVars>
      </dgm:prSet>
      <dgm:spPr/>
    </dgm:pt>
    <dgm:pt modelId="{C89DA906-78AF-4371-86BD-FBE4020BA3C7}" type="pres">
      <dgm:prSet presAssocID="{8331D379-B4F5-4070-88EA-ADEEBF938964}" presName="level3hierChild" presStyleCnt="0"/>
      <dgm:spPr/>
    </dgm:pt>
    <dgm:pt modelId="{72876B27-2631-4F8E-8715-9E3C9C85AB86}" type="pres">
      <dgm:prSet presAssocID="{9DBA728F-4DF3-4893-9F35-0C28B638959C}" presName="conn2-1" presStyleLbl="parChTrans1D3" presStyleIdx="4" presStyleCnt="6"/>
      <dgm:spPr/>
    </dgm:pt>
    <dgm:pt modelId="{3E0CB9A3-E0E2-47A0-B22D-89883441133D}" type="pres">
      <dgm:prSet presAssocID="{9DBA728F-4DF3-4893-9F35-0C28B638959C}" presName="connTx" presStyleLbl="parChTrans1D3" presStyleIdx="4" presStyleCnt="6"/>
      <dgm:spPr/>
    </dgm:pt>
    <dgm:pt modelId="{D83A08C7-DD73-4EA5-9137-70FD10A6FF00}" type="pres">
      <dgm:prSet presAssocID="{71400BCA-893B-4BBE-8E9B-DA1C7E441266}" presName="root2" presStyleCnt="0"/>
      <dgm:spPr/>
    </dgm:pt>
    <dgm:pt modelId="{7993E89A-DC2A-4D3D-81D3-FDB9FCCA4EF2}" type="pres">
      <dgm:prSet presAssocID="{71400BCA-893B-4BBE-8E9B-DA1C7E441266}" presName="LevelTwoTextNode" presStyleLbl="node3" presStyleIdx="4" presStyleCnt="6">
        <dgm:presLayoutVars>
          <dgm:chPref val="3"/>
        </dgm:presLayoutVars>
      </dgm:prSet>
      <dgm:spPr/>
    </dgm:pt>
    <dgm:pt modelId="{F48CE20E-F508-4008-BC03-7D997A2B3043}" type="pres">
      <dgm:prSet presAssocID="{71400BCA-893B-4BBE-8E9B-DA1C7E441266}" presName="level3hierChild" presStyleCnt="0"/>
      <dgm:spPr/>
    </dgm:pt>
    <dgm:pt modelId="{EFD38444-5E35-4790-9A6F-5868C60A0F79}" type="pres">
      <dgm:prSet presAssocID="{FF3AA60A-B43F-49D8-990A-66D663764A9F}" presName="conn2-1" presStyleLbl="parChTrans1D3" presStyleIdx="5" presStyleCnt="6"/>
      <dgm:spPr/>
    </dgm:pt>
    <dgm:pt modelId="{FD80E5BE-246C-470E-89A3-331F32E648A6}" type="pres">
      <dgm:prSet presAssocID="{FF3AA60A-B43F-49D8-990A-66D663764A9F}" presName="connTx" presStyleLbl="parChTrans1D3" presStyleIdx="5" presStyleCnt="6"/>
      <dgm:spPr/>
    </dgm:pt>
    <dgm:pt modelId="{2873F444-A3BB-4CE6-AC01-720C8A7AE6E7}" type="pres">
      <dgm:prSet presAssocID="{032522AE-1BCE-4E81-9AB4-B7F3EEEC0EE4}" presName="root2" presStyleCnt="0"/>
      <dgm:spPr/>
    </dgm:pt>
    <dgm:pt modelId="{2252ECFB-183C-46C0-A1D8-A815B7FCB9EC}" type="pres">
      <dgm:prSet presAssocID="{032522AE-1BCE-4E81-9AB4-B7F3EEEC0EE4}" presName="LevelTwoTextNode" presStyleLbl="node3" presStyleIdx="5" presStyleCnt="6">
        <dgm:presLayoutVars>
          <dgm:chPref val="3"/>
        </dgm:presLayoutVars>
      </dgm:prSet>
      <dgm:spPr/>
    </dgm:pt>
    <dgm:pt modelId="{5879B067-343D-4A76-937E-6CF0F2FB0DB3}" type="pres">
      <dgm:prSet presAssocID="{032522AE-1BCE-4E81-9AB4-B7F3EEEC0EE4}" presName="level3hierChild" presStyleCnt="0"/>
      <dgm:spPr/>
    </dgm:pt>
    <dgm:pt modelId="{DD49F8F6-BC91-4DCA-8C42-5C0FB1604523}" type="pres">
      <dgm:prSet presAssocID="{2E1189D4-960E-4CB1-92BB-BECE6BB2ACB8}" presName="conn2-1" presStyleLbl="parChTrans1D2" presStyleIdx="4" presStyleCnt="7"/>
      <dgm:spPr/>
    </dgm:pt>
    <dgm:pt modelId="{F01B0CC9-770A-454B-ABA3-09922D6BED9C}" type="pres">
      <dgm:prSet presAssocID="{2E1189D4-960E-4CB1-92BB-BECE6BB2ACB8}" presName="connTx" presStyleLbl="parChTrans1D2" presStyleIdx="4" presStyleCnt="7"/>
      <dgm:spPr/>
    </dgm:pt>
    <dgm:pt modelId="{C7FC240E-DE53-4F1E-80A0-D56ABF74AF81}" type="pres">
      <dgm:prSet presAssocID="{A0403FF4-EB1C-44D0-B190-1DFEDF91AF4A}" presName="root2" presStyleCnt="0"/>
      <dgm:spPr/>
    </dgm:pt>
    <dgm:pt modelId="{5A3964F4-9029-4023-8415-4D424B5D63C1}" type="pres">
      <dgm:prSet presAssocID="{A0403FF4-EB1C-44D0-B190-1DFEDF91AF4A}" presName="LevelTwoTextNode" presStyleLbl="node2" presStyleIdx="4" presStyleCnt="7">
        <dgm:presLayoutVars>
          <dgm:chPref val="3"/>
        </dgm:presLayoutVars>
      </dgm:prSet>
      <dgm:spPr/>
    </dgm:pt>
    <dgm:pt modelId="{7AFCFB90-DA0C-434F-A392-9B8B1DC090B7}" type="pres">
      <dgm:prSet presAssocID="{A0403FF4-EB1C-44D0-B190-1DFEDF91AF4A}" presName="level3hierChild" presStyleCnt="0"/>
      <dgm:spPr/>
    </dgm:pt>
    <dgm:pt modelId="{FECFE944-65F0-4279-874B-36162A8BE9B0}" type="pres">
      <dgm:prSet presAssocID="{241B4371-FA07-41F2-9F5E-9C2B583CFBF0}" presName="conn2-1" presStyleLbl="parChTrans1D2" presStyleIdx="5" presStyleCnt="7"/>
      <dgm:spPr/>
    </dgm:pt>
    <dgm:pt modelId="{91923752-F805-41C4-886D-DF156224686E}" type="pres">
      <dgm:prSet presAssocID="{241B4371-FA07-41F2-9F5E-9C2B583CFBF0}" presName="connTx" presStyleLbl="parChTrans1D2" presStyleIdx="5" presStyleCnt="7"/>
      <dgm:spPr/>
    </dgm:pt>
    <dgm:pt modelId="{2672F2F5-D3CE-42BC-9CE5-8B3B0B2DEE21}" type="pres">
      <dgm:prSet presAssocID="{06438B97-9790-4133-A5AE-00320E58E27E}" presName="root2" presStyleCnt="0"/>
      <dgm:spPr/>
    </dgm:pt>
    <dgm:pt modelId="{89A4BD02-7AB4-4078-8659-E081253CA9EE}" type="pres">
      <dgm:prSet presAssocID="{06438B97-9790-4133-A5AE-00320E58E27E}" presName="LevelTwoTextNode" presStyleLbl="node2" presStyleIdx="5" presStyleCnt="7">
        <dgm:presLayoutVars>
          <dgm:chPref val="3"/>
        </dgm:presLayoutVars>
      </dgm:prSet>
      <dgm:spPr/>
    </dgm:pt>
    <dgm:pt modelId="{ECB238BF-AB41-4BCB-9889-0D59DE4ECCAA}" type="pres">
      <dgm:prSet presAssocID="{06438B97-9790-4133-A5AE-00320E58E27E}" presName="level3hierChild" presStyleCnt="0"/>
      <dgm:spPr/>
    </dgm:pt>
    <dgm:pt modelId="{41F2ED2F-8B58-47C1-A5B5-D7546DC289B5}" type="pres">
      <dgm:prSet presAssocID="{8EF4B0C5-C653-488F-8E40-3212A461A3E8}" presName="conn2-1" presStyleLbl="parChTrans1D2" presStyleIdx="6" presStyleCnt="7"/>
      <dgm:spPr/>
    </dgm:pt>
    <dgm:pt modelId="{1FB164AF-7F6D-4024-A0AE-6554D3F604FF}" type="pres">
      <dgm:prSet presAssocID="{8EF4B0C5-C653-488F-8E40-3212A461A3E8}" presName="connTx" presStyleLbl="parChTrans1D2" presStyleIdx="6" presStyleCnt="7"/>
      <dgm:spPr/>
    </dgm:pt>
    <dgm:pt modelId="{E55AFA43-FF23-4BCE-8A51-3999F4003906}" type="pres">
      <dgm:prSet presAssocID="{0558D864-9688-4052-8EB4-66BDFECD9DA5}" presName="root2" presStyleCnt="0"/>
      <dgm:spPr/>
    </dgm:pt>
    <dgm:pt modelId="{D18E351E-1058-4C92-B079-E94C3B422D69}" type="pres">
      <dgm:prSet presAssocID="{0558D864-9688-4052-8EB4-66BDFECD9DA5}" presName="LevelTwoTextNode" presStyleLbl="node2" presStyleIdx="6" presStyleCnt="7">
        <dgm:presLayoutVars>
          <dgm:chPref val="3"/>
        </dgm:presLayoutVars>
      </dgm:prSet>
      <dgm:spPr/>
    </dgm:pt>
    <dgm:pt modelId="{ECEF1642-755D-4856-94C6-13995021479C}" type="pres">
      <dgm:prSet presAssocID="{0558D864-9688-4052-8EB4-66BDFECD9DA5}" presName="level3hierChild" presStyleCnt="0"/>
      <dgm:spPr/>
    </dgm:pt>
  </dgm:ptLst>
  <dgm:cxnLst>
    <dgm:cxn modelId="{44C94101-E56E-43DA-B47D-B297F356FA28}" type="presOf" srcId="{E6BDA219-2D73-4AF1-9F2C-7460F3BD19FB}" destId="{8F2E2594-7B2A-412F-B528-3AFC0BEC758B}" srcOrd="0" destOrd="0" presId="urn:microsoft.com/office/officeart/2005/8/layout/hierarchy2"/>
    <dgm:cxn modelId="{10D70903-15BD-4513-A926-E7935E96C646}" type="presOf" srcId="{41959205-B9E6-4AB2-A8F3-1B93D1931A2F}" destId="{16849E53-0EF1-44B5-B549-7E7D99BE9147}" srcOrd="1" destOrd="0" presId="urn:microsoft.com/office/officeart/2005/8/layout/hierarchy2"/>
    <dgm:cxn modelId="{7B022905-F104-407D-A6E6-F58F68720315}" type="presOf" srcId="{41959205-B9E6-4AB2-A8F3-1B93D1931A2F}" destId="{0B7F8955-B3D6-43CB-98CC-02DAC26FF21D}" srcOrd="0" destOrd="0" presId="urn:microsoft.com/office/officeart/2005/8/layout/hierarchy2"/>
    <dgm:cxn modelId="{298C5608-2B8C-4CA6-83A4-A90CE9F69B55}" type="presOf" srcId="{71400BCA-893B-4BBE-8E9B-DA1C7E441266}" destId="{7993E89A-DC2A-4D3D-81D3-FDB9FCCA4EF2}" srcOrd="0" destOrd="0" presId="urn:microsoft.com/office/officeart/2005/8/layout/hierarchy2"/>
    <dgm:cxn modelId="{4EB9910B-1C73-4EEB-83E2-B8A696BE2EB7}" type="presOf" srcId="{BA9B41F9-47BA-48B7-B613-2AC36101099E}" destId="{D5CF18DB-F87D-4FE6-B9F6-80A742C2002B}" srcOrd="1" destOrd="0" presId="urn:microsoft.com/office/officeart/2005/8/layout/hierarchy2"/>
    <dgm:cxn modelId="{C2D25610-2C53-4697-BA67-C83B724ABA38}" type="presOf" srcId="{8EF4B0C5-C653-488F-8E40-3212A461A3E8}" destId="{41F2ED2F-8B58-47C1-A5B5-D7546DC289B5}" srcOrd="0" destOrd="0" presId="urn:microsoft.com/office/officeart/2005/8/layout/hierarchy2"/>
    <dgm:cxn modelId="{D1A80514-C7F8-46E5-AC06-239D212E1890}" type="presOf" srcId="{241B4371-FA07-41F2-9F5E-9C2B583CFBF0}" destId="{FECFE944-65F0-4279-874B-36162A8BE9B0}" srcOrd="0" destOrd="0" presId="urn:microsoft.com/office/officeart/2005/8/layout/hierarchy2"/>
    <dgm:cxn modelId="{C7F4C714-6687-4212-8032-0F226C3B371A}" type="presOf" srcId="{75EF0F3D-CFD1-4CA3-BB7C-2D2300268199}" destId="{58C99DBE-BE37-4CD8-B68A-2569CFCC94E7}" srcOrd="0" destOrd="0" presId="urn:microsoft.com/office/officeart/2005/8/layout/hierarchy2"/>
    <dgm:cxn modelId="{33977015-44DC-409E-90B3-BECC3FB832A2}" type="presOf" srcId="{C04C7D7C-7C66-4B74-803D-D0F988B47EFA}" destId="{119937B6-30AE-4356-A7AD-58CF6528B9AA}" srcOrd="0" destOrd="0" presId="urn:microsoft.com/office/officeart/2005/8/layout/hierarchy2"/>
    <dgm:cxn modelId="{E1C98C15-14DC-4849-B912-A6B0234CFA5E}" type="presOf" srcId="{FF3AA60A-B43F-49D8-990A-66D663764A9F}" destId="{FD80E5BE-246C-470E-89A3-331F32E648A6}" srcOrd="1" destOrd="0" presId="urn:microsoft.com/office/officeart/2005/8/layout/hierarchy2"/>
    <dgm:cxn modelId="{36C3AF15-D77F-46B2-9C81-99E091C3062C}" type="presOf" srcId="{1AA893B6-B4A8-47AA-9FAE-F16CEC04764F}" destId="{B9EF0EE9-FC75-4758-B10D-1EE8E06DC13D}" srcOrd="0" destOrd="0" presId="urn:microsoft.com/office/officeart/2005/8/layout/hierarchy2"/>
    <dgm:cxn modelId="{0919EC19-C66F-4C3F-9A73-7EC9638C7984}" type="presOf" srcId="{64659046-B12D-4CA7-BA16-03E9E3937FB3}" destId="{866FC6BD-6839-4559-AB66-4E6AD9F1B01B}" srcOrd="0" destOrd="0" presId="urn:microsoft.com/office/officeart/2005/8/layout/hierarchy2"/>
    <dgm:cxn modelId="{B1567E1C-E99A-419E-94D1-C5D6DA3906C9}" type="presOf" srcId="{CDD68A68-FD59-4047-B87B-6A79A2081127}" destId="{DE498117-CD2D-406D-B3F4-A83E14066845}" srcOrd="0" destOrd="0" presId="urn:microsoft.com/office/officeart/2005/8/layout/hierarchy2"/>
    <dgm:cxn modelId="{17DA121D-3525-471D-8032-1818D643B3B7}" type="presOf" srcId="{54D4E4D3-00B1-4A41-BC89-6E4A62D42F95}" destId="{6201EE49-D41E-474D-AD78-7FC78C23217F}" srcOrd="0" destOrd="0" presId="urn:microsoft.com/office/officeart/2005/8/layout/hierarchy2"/>
    <dgm:cxn modelId="{A7AFD71D-EE8E-4FD5-892E-EBA480BAA915}" type="presOf" srcId="{64659046-B12D-4CA7-BA16-03E9E3937FB3}" destId="{3F92ADC8-D895-4225-9B49-EE229D279BD3}" srcOrd="1" destOrd="0" presId="urn:microsoft.com/office/officeart/2005/8/layout/hierarchy2"/>
    <dgm:cxn modelId="{2C469C25-EF06-436A-9F13-5F48917A76AF}" type="presOf" srcId="{06438B97-9790-4133-A5AE-00320E58E27E}" destId="{89A4BD02-7AB4-4078-8659-E081253CA9EE}" srcOrd="0" destOrd="0" presId="urn:microsoft.com/office/officeart/2005/8/layout/hierarchy2"/>
    <dgm:cxn modelId="{BC202F27-BEEA-49D1-9685-5A7DD87CB9A0}" type="presOf" srcId="{B976FE56-4D0F-49EA-9286-82DFD40EBE70}" destId="{83DC563C-5E6A-4E49-9CA4-854A2755DE51}" srcOrd="0" destOrd="0" presId="urn:microsoft.com/office/officeart/2005/8/layout/hierarchy2"/>
    <dgm:cxn modelId="{093C8F2A-F7E0-47DD-B8C5-58BA4C8A1A4F}" type="presOf" srcId="{A3B75F76-5466-44B0-A64D-35401D269308}" destId="{78E431EC-7CB7-4BCE-B012-3DF835E691E0}" srcOrd="0" destOrd="0" presId="urn:microsoft.com/office/officeart/2005/8/layout/hierarchy2"/>
    <dgm:cxn modelId="{B1A30A2E-1B72-4B54-82D9-0EB2FEDD97AF}" type="presOf" srcId="{C7531F6A-B92B-4CF4-8FC9-AC1F14A7AD27}" destId="{6EC1E8F8-2354-4CDB-86BE-E366608AE1FB}" srcOrd="1" destOrd="0" presId="urn:microsoft.com/office/officeart/2005/8/layout/hierarchy2"/>
    <dgm:cxn modelId="{7F62A52E-49F3-4D9F-8B10-66C50A1914F4}" type="presOf" srcId="{0558D864-9688-4052-8EB4-66BDFECD9DA5}" destId="{D18E351E-1058-4C92-B079-E94C3B422D69}" srcOrd="0" destOrd="0" presId="urn:microsoft.com/office/officeart/2005/8/layout/hierarchy2"/>
    <dgm:cxn modelId="{BA0D9630-461C-43D7-B8E3-F6FB77279F08}" type="presOf" srcId="{62A7E582-0F48-4C89-89E7-A20AD1C30D2A}" destId="{9709ED13-47DF-493C-8353-577436CFCB63}" srcOrd="1" destOrd="0" presId="urn:microsoft.com/office/officeart/2005/8/layout/hierarchy2"/>
    <dgm:cxn modelId="{22804931-54CF-44B6-96DA-0923C2B587B2}" type="presOf" srcId="{E532923F-C322-4125-81DF-3856FF8FB292}" destId="{0BF287E4-A5EC-4394-8AC2-80CBF8B242A0}" srcOrd="0" destOrd="0" presId="urn:microsoft.com/office/officeart/2005/8/layout/hierarchy2"/>
    <dgm:cxn modelId="{CF12013A-31B2-483E-A6F0-E273B2EFD1E7}" type="presOf" srcId="{CDD68A68-FD59-4047-B87B-6A79A2081127}" destId="{E76B1467-6BA0-435C-98B3-588141F994CB}" srcOrd="1" destOrd="0" presId="urn:microsoft.com/office/officeart/2005/8/layout/hierarchy2"/>
    <dgm:cxn modelId="{2D89CA3A-B8B5-4B5F-AA76-995ECA8A7A1B}" type="presOf" srcId="{8869F169-8EF1-40DA-A982-7F07A0C817DD}" destId="{ADDA1F15-D8B7-4F45-9F3A-049470D67897}" srcOrd="0" destOrd="0" presId="urn:microsoft.com/office/officeart/2005/8/layout/hierarchy2"/>
    <dgm:cxn modelId="{F3F8753C-E07E-4816-813A-35E8BC362F6F}" type="presOf" srcId="{2E1189D4-960E-4CB1-92BB-BECE6BB2ACB8}" destId="{DD49F8F6-BC91-4DCA-8C42-5C0FB1604523}" srcOrd="0" destOrd="0" presId="urn:microsoft.com/office/officeart/2005/8/layout/hierarchy2"/>
    <dgm:cxn modelId="{71A0743E-5F28-481C-AB19-AD36EE38580F}" type="presOf" srcId="{E6BDA219-2D73-4AF1-9F2C-7460F3BD19FB}" destId="{3945519E-1AFA-419D-B31B-E936F4D561D4}" srcOrd="1" destOrd="0" presId="urn:microsoft.com/office/officeart/2005/8/layout/hierarchy2"/>
    <dgm:cxn modelId="{97FEE840-4F9B-48AB-937D-92E01429A5CC}" type="presOf" srcId="{CB4A7BA1-9E79-41EC-8E2D-6142B81CF192}" destId="{860E961E-7627-4EA1-9A2E-7CB96E79F326}" srcOrd="0" destOrd="0" presId="urn:microsoft.com/office/officeart/2005/8/layout/hierarchy2"/>
    <dgm:cxn modelId="{39231E42-7603-4D44-AFCE-4EDDA4EEFB44}" type="presOf" srcId="{E7DE04CE-A91B-4FD3-9612-C8B0DA7A5BF4}" destId="{00CA00CA-1589-4C27-A3F8-C37426A7E908}" srcOrd="0" destOrd="0" presId="urn:microsoft.com/office/officeart/2005/8/layout/hierarchy2"/>
    <dgm:cxn modelId="{6D74A343-917F-40A6-9BD7-0DDA679E7644}" srcId="{FB2E823D-D1AE-41EE-9D52-EF3038BAAE7E}" destId="{1EA7872D-0DA0-4B46-B535-18AA7D3C4DA5}" srcOrd="0" destOrd="0" parTransId="{E532923F-C322-4125-81DF-3856FF8FB292}" sibTransId="{9A428C7C-7937-438F-8DA0-DD0AE0EDEDBD}"/>
    <dgm:cxn modelId="{60504464-430C-4324-888B-8FD7E7ADC9AB}" type="presOf" srcId="{75EF0F3D-CFD1-4CA3-BB7C-2D2300268199}" destId="{09A50B05-EEEC-49C0-9370-B5DB7CF95547}" srcOrd="1" destOrd="0" presId="urn:microsoft.com/office/officeart/2005/8/layout/hierarchy2"/>
    <dgm:cxn modelId="{B9C97F64-FB8E-4B16-9A91-C13D82687BB1}" srcId="{C04C7D7C-7C66-4B74-803D-D0F988B47EFA}" destId="{04EF5C68-EDA7-4262-952B-FC067407C9EE}" srcOrd="2" destOrd="0" parTransId="{2BAE0002-F909-42F9-ADF6-B00361507266}" sibTransId="{C9E97662-8CDF-444C-8FF7-957B6DE04936}"/>
    <dgm:cxn modelId="{1C6F8365-D44B-4592-98C0-95F7B1D12464}" type="presOf" srcId="{E532923F-C322-4125-81DF-3856FF8FB292}" destId="{69FA57E9-0AE5-4FE8-96FF-2AB11866F3F3}" srcOrd="1" destOrd="0" presId="urn:microsoft.com/office/officeart/2005/8/layout/hierarchy2"/>
    <dgm:cxn modelId="{B02AA546-46F1-462A-A0B1-D09666E181D8}" srcId="{32DB5467-8FFE-4BD3-A741-7C06BB9790E1}" destId="{62F39939-D2F0-48B0-AD4B-AFB5A2F1F90D}" srcOrd="2" destOrd="0" parTransId="{41959205-B9E6-4AB2-A8F3-1B93D1931A2F}" sibTransId="{FE27BE2A-0D9E-46BA-9130-1CFD71116E91}"/>
    <dgm:cxn modelId="{796DAD66-F457-49DB-8504-24744E62C3C0}" srcId="{DF7EB2C3-59D0-404B-B5F6-68A3D32A0FF1}" destId="{B2F99DF1-560A-4C3E-A62B-C476ED775354}" srcOrd="0" destOrd="0" parTransId="{CDD68A68-FD59-4047-B87B-6A79A2081127}" sibTransId="{76AB7DC5-58A2-4F86-A395-0ABB298AF0F5}"/>
    <dgm:cxn modelId="{69B93C68-7F4F-4C51-9845-D3A0173C5E25}" srcId="{DF7EB2C3-59D0-404B-B5F6-68A3D32A0FF1}" destId="{C04C7D7C-7C66-4B74-803D-D0F988B47EFA}" srcOrd="3" destOrd="0" parTransId="{75EF0F3D-CFD1-4CA3-BB7C-2D2300268199}" sibTransId="{067D1BB9-F635-4A0F-8AEB-BC33485DCFF4}"/>
    <dgm:cxn modelId="{656EAC69-754C-41BD-9BAE-3B01F6768E24}" srcId="{FB2E823D-D1AE-41EE-9D52-EF3038BAAE7E}" destId="{4547565C-912C-4011-B788-8E6D3762F6B2}" srcOrd="1" destOrd="0" parTransId="{64659046-B12D-4CA7-BA16-03E9E3937FB3}" sibTransId="{7C14625F-AF14-4C90-9C81-6067CC1519B7}"/>
    <dgm:cxn modelId="{B96FD149-07F7-4349-9FCD-0717EE432FF5}" type="presOf" srcId="{1C34B209-B1D4-4108-885F-A967A4DF9E08}" destId="{613E8669-EDB8-44FA-AC53-E0C830ADA0C3}" srcOrd="1" destOrd="0" presId="urn:microsoft.com/office/officeart/2005/8/layout/hierarchy2"/>
    <dgm:cxn modelId="{B8FEEB6B-73FF-41E8-BE0D-F47BA988FC3A}" type="presOf" srcId="{FB2E823D-D1AE-41EE-9D52-EF3038BAAE7E}" destId="{56B57477-AD50-45A9-A4AF-4B38746E83FE}" srcOrd="0" destOrd="0" presId="urn:microsoft.com/office/officeart/2005/8/layout/hierarchy2"/>
    <dgm:cxn modelId="{8462054C-BDE7-4BD7-971E-D6BB201C9000}" type="presOf" srcId="{C4060C52-A8B6-46DC-8CCF-BD12F04537FD}" destId="{C5DCDAC9-CD05-4356-9E51-59DA262A5D30}" srcOrd="0" destOrd="0" presId="urn:microsoft.com/office/officeart/2005/8/layout/hierarchy2"/>
    <dgm:cxn modelId="{2B40184E-0848-497C-8F8F-022652BEE7D0}" type="presOf" srcId="{032522AE-1BCE-4E81-9AB4-B7F3EEEC0EE4}" destId="{2252ECFB-183C-46C0-A1D8-A815B7FCB9EC}" srcOrd="0" destOrd="0" presId="urn:microsoft.com/office/officeart/2005/8/layout/hierarchy2"/>
    <dgm:cxn modelId="{7F06D56F-7F4A-453F-A64F-64A452C7FABD}" type="presOf" srcId="{8331D379-B4F5-4070-88EA-ADEEBF938964}" destId="{27DE1217-F49B-4ADC-B1D0-DCFFF4CCB1F1}" srcOrd="0" destOrd="0" presId="urn:microsoft.com/office/officeart/2005/8/layout/hierarchy2"/>
    <dgm:cxn modelId="{9CCD2970-7BFA-45FA-88B2-66A22F2FC64D}" srcId="{1E1D75EA-ABAE-4A65-8D08-27D1F57924D3}" destId="{32DB5467-8FFE-4BD3-A741-7C06BB9790E1}" srcOrd="0" destOrd="0" parTransId="{39D3DBEC-540B-40B2-A776-70AB11483B39}" sibTransId="{5014222D-6AF3-449D-956A-E8C7BD3BFDB4}"/>
    <dgm:cxn modelId="{FBBDB170-3498-4B05-A3FC-2D007EDD4697}" type="presOf" srcId="{1C34B209-B1D4-4108-885F-A967A4DF9E08}" destId="{3F9CBABF-6BDC-466F-80E0-B66685BC9B68}" srcOrd="0" destOrd="0" presId="urn:microsoft.com/office/officeart/2005/8/layout/hierarchy2"/>
    <dgm:cxn modelId="{B6076356-5F74-498F-8C1E-B03B5DFDD602}" type="presOf" srcId="{62A7E582-0F48-4C89-89E7-A20AD1C30D2A}" destId="{A637FE9C-F11C-4E1D-A7D0-C9B04439C1F2}" srcOrd="0" destOrd="0" presId="urn:microsoft.com/office/officeart/2005/8/layout/hierarchy2"/>
    <dgm:cxn modelId="{4040CC78-213F-4E2C-8A7F-040FADEAC98C}" type="presOf" srcId="{1AA893B6-B4A8-47AA-9FAE-F16CEC04764F}" destId="{2A6581CE-52D7-4284-A9AC-87B7EABFC1E7}" srcOrd="1" destOrd="0" presId="urn:microsoft.com/office/officeart/2005/8/layout/hierarchy2"/>
    <dgm:cxn modelId="{9C1DD158-5765-4887-B8E5-7FB93446DA3E}" type="presOf" srcId="{2E1189D4-960E-4CB1-92BB-BECE6BB2ACB8}" destId="{F01B0CC9-770A-454B-ABA3-09922D6BED9C}" srcOrd="1" destOrd="0" presId="urn:microsoft.com/office/officeart/2005/8/layout/hierarchy2"/>
    <dgm:cxn modelId="{9132E078-8F7F-4CF8-AFC0-F65F2451276F}" type="presOf" srcId="{1E1D75EA-ABAE-4A65-8D08-27D1F57924D3}" destId="{B36FA8B8-98BE-44E1-B391-488E82C0F8C9}" srcOrd="0" destOrd="0" presId="urn:microsoft.com/office/officeart/2005/8/layout/hierarchy2"/>
    <dgm:cxn modelId="{A4179D7F-D4E3-4E04-8F0B-E7F64BCDC61A}" type="presOf" srcId="{9DBA728F-4DF3-4893-9F35-0C28B638959C}" destId="{72876B27-2631-4F8E-8715-9E3C9C85AB86}" srcOrd="0" destOrd="0" presId="urn:microsoft.com/office/officeart/2005/8/layout/hierarchy2"/>
    <dgm:cxn modelId="{3E585781-2DAE-4CB1-9953-95B93F04C49A}" type="presOf" srcId="{2BAE0002-F909-42F9-ADF6-B00361507266}" destId="{10E24ABD-96A5-421F-80DC-C8EF8E19AD8E}" srcOrd="1" destOrd="0" presId="urn:microsoft.com/office/officeart/2005/8/layout/hierarchy2"/>
    <dgm:cxn modelId="{85FB3389-7A8B-4B73-8967-31599CDA41DD}" type="presOf" srcId="{C7531F6A-B92B-4CF4-8FC9-AC1F14A7AD27}" destId="{AC5BCDFA-6E4F-449C-97BD-CEAB054008A3}" srcOrd="0" destOrd="0" presId="urn:microsoft.com/office/officeart/2005/8/layout/hierarchy2"/>
    <dgm:cxn modelId="{2B6D718B-63E4-4AB5-BD6A-EC17D5C586C0}" type="presOf" srcId="{BA9B41F9-47BA-48B7-B613-2AC36101099E}" destId="{2480A3BE-CA1D-4E6F-8819-0881124CF09D}" srcOrd="0" destOrd="0" presId="urn:microsoft.com/office/officeart/2005/8/layout/hierarchy2"/>
    <dgm:cxn modelId="{D873908C-9832-4076-AC64-4AFE78DDAA7D}" type="presOf" srcId="{241B4371-FA07-41F2-9F5E-9C2B583CFBF0}" destId="{91923752-F805-41C4-886D-DF156224686E}" srcOrd="1" destOrd="0" presId="urn:microsoft.com/office/officeart/2005/8/layout/hierarchy2"/>
    <dgm:cxn modelId="{B17D8B8E-F62B-4B30-ABE4-122076EC8384}" type="presOf" srcId="{DF7EB2C3-59D0-404B-B5F6-68A3D32A0FF1}" destId="{1A2BF146-B9E7-445E-AFAC-CC597012FB46}" srcOrd="0" destOrd="0" presId="urn:microsoft.com/office/officeart/2005/8/layout/hierarchy2"/>
    <dgm:cxn modelId="{C7F69E90-958A-44B8-9EDD-B805212D05CE}" type="presOf" srcId="{04EF5C68-EDA7-4262-952B-FC067407C9EE}" destId="{6EDFADD5-0D81-41AD-AA47-A6B6948AA1E2}" srcOrd="0" destOrd="0" presId="urn:microsoft.com/office/officeart/2005/8/layout/hierarchy2"/>
    <dgm:cxn modelId="{D216C292-A3E0-440A-AAB7-B441D58A1285}" srcId="{DF7EB2C3-59D0-404B-B5F6-68A3D32A0FF1}" destId="{7D9C253A-F7AF-4DCA-B569-539A1E39E1B1}" srcOrd="1" destOrd="0" parTransId="{1AA893B6-B4A8-47AA-9FAE-F16CEC04764F}" sibTransId="{F272B965-21D9-4E23-BB10-200CAAF0A741}"/>
    <dgm:cxn modelId="{61931994-8961-4BDF-AC9C-E9C90D1252C0}" srcId="{32DB5467-8FFE-4BD3-A741-7C06BB9790E1}" destId="{54D4E4D3-00B1-4A41-BC89-6E4A62D42F95}" srcOrd="1" destOrd="0" parTransId="{C4060C52-A8B6-46DC-8CCF-BD12F04537FD}" sibTransId="{C6C82190-48E7-4916-AE5A-A3D28E5F8D58}"/>
    <dgm:cxn modelId="{11968294-C21C-44AF-B570-AEFA815A39DD}" type="presOf" srcId="{8EF4B0C5-C653-488F-8E40-3212A461A3E8}" destId="{1FB164AF-7F6D-4024-A0AE-6554D3F604FF}" srcOrd="1" destOrd="0" presId="urn:microsoft.com/office/officeart/2005/8/layout/hierarchy2"/>
    <dgm:cxn modelId="{CC5A9096-501D-45D5-81D5-36207A1FC8D4}" type="presOf" srcId="{A0403FF4-EB1C-44D0-B190-1DFEDF91AF4A}" destId="{5A3964F4-9029-4023-8415-4D424B5D63C1}" srcOrd="0" destOrd="0" presId="urn:microsoft.com/office/officeart/2005/8/layout/hierarchy2"/>
    <dgm:cxn modelId="{D688AA99-4CD5-4010-A7B1-21F5AA37065E}" type="presOf" srcId="{1EA7872D-0DA0-4B46-B535-18AA7D3C4DA5}" destId="{7691A34F-0BE6-4BC2-A238-42DFACB67840}" srcOrd="0" destOrd="0" presId="urn:microsoft.com/office/officeart/2005/8/layout/hierarchy2"/>
    <dgm:cxn modelId="{CF60E399-3A61-4D32-9344-86EA63F489AF}" srcId="{32DB5467-8FFE-4BD3-A741-7C06BB9790E1}" destId="{DF7EB2C3-59D0-404B-B5F6-68A3D32A0FF1}" srcOrd="3" destOrd="0" parTransId="{1C34B209-B1D4-4108-885F-A967A4DF9E08}" sibTransId="{954CEB34-29A8-4B5E-8ECE-4AB4A6199637}"/>
    <dgm:cxn modelId="{6D1F409A-12CE-4197-8F6D-4D75B29C5639}" srcId="{DF7EB2C3-59D0-404B-B5F6-68A3D32A0FF1}" destId="{A3B75F76-5466-44B0-A64D-35401D269308}" srcOrd="2" destOrd="0" parTransId="{C7531F6A-B92B-4CF4-8FC9-AC1F14A7AD27}" sibTransId="{55367C2F-0B02-48D8-83AB-88B9BC14F6C0}"/>
    <dgm:cxn modelId="{DDB8DA9A-8D19-473D-A0BE-E10D81DB9612}" srcId="{C04C7D7C-7C66-4B74-803D-D0F988B47EFA}" destId="{FB2E823D-D1AE-41EE-9D52-EF3038BAAE7E}" srcOrd="1" destOrd="0" parTransId="{62A7E582-0F48-4C89-89E7-A20AD1C30D2A}" sibTransId="{6531DA18-9C4A-4643-948D-AF97556B31A3}"/>
    <dgm:cxn modelId="{7AB7A79B-483E-451B-AD7F-4763CB3CB153}" type="presOf" srcId="{E7DE04CE-A91B-4FD3-9612-C8B0DA7A5BF4}" destId="{0B189CB1-D5A4-415C-9801-4BDCE18CDCDB}" srcOrd="1" destOrd="0" presId="urn:microsoft.com/office/officeart/2005/8/layout/hierarchy2"/>
    <dgm:cxn modelId="{E9A0EF9B-C7FF-46FF-9FE2-C0C380A6653B}" srcId="{DF7EB2C3-59D0-404B-B5F6-68A3D32A0FF1}" destId="{032522AE-1BCE-4E81-9AB4-B7F3EEEC0EE4}" srcOrd="5" destOrd="0" parTransId="{FF3AA60A-B43F-49D8-990A-66D663764A9F}" sibTransId="{BD5E5E85-AA16-444D-B9BC-CC6C3FDFAA5B}"/>
    <dgm:cxn modelId="{8E2B019C-C9C0-458B-A158-68555890084E}" type="presOf" srcId="{62F39939-D2F0-48B0-AD4B-AFB5A2F1F90D}" destId="{11569BDA-BEAC-4923-9FD8-888DD718667C}" srcOrd="0" destOrd="0" presId="urn:microsoft.com/office/officeart/2005/8/layout/hierarchy2"/>
    <dgm:cxn modelId="{0F27C09C-3F5B-4BEB-84B6-F4578337B937}" type="presOf" srcId="{9DBA728F-4DF3-4893-9F35-0C28B638959C}" destId="{3E0CB9A3-E0E2-47A0-B22D-89883441133D}" srcOrd="1" destOrd="0" presId="urn:microsoft.com/office/officeart/2005/8/layout/hierarchy2"/>
    <dgm:cxn modelId="{DA9CC39F-CF41-4BFB-B2D6-7B8AAEE425F4}" type="presOf" srcId="{4547565C-912C-4011-B788-8E6D3762F6B2}" destId="{611AADD5-961D-4AC8-9FEE-174A248ECF47}" srcOrd="0" destOrd="0" presId="urn:microsoft.com/office/officeart/2005/8/layout/hierarchy2"/>
    <dgm:cxn modelId="{96827BA9-0E16-4151-B670-57ABDD65A58F}" srcId="{32DB5467-8FFE-4BD3-A741-7C06BB9790E1}" destId="{A0403FF4-EB1C-44D0-B190-1DFEDF91AF4A}" srcOrd="4" destOrd="0" parTransId="{2E1189D4-960E-4CB1-92BB-BECE6BB2ACB8}" sibTransId="{711C59CD-6342-4A0E-A117-A3060FEE8CA9}"/>
    <dgm:cxn modelId="{EF4AA8AC-D2AC-4191-9555-22694F38A66B}" type="presOf" srcId="{606C8C80-2344-4435-9483-253C2B74A10C}" destId="{FB9F7EC8-7801-4EC8-A546-A304F3BDEA22}" srcOrd="0" destOrd="0" presId="urn:microsoft.com/office/officeart/2005/8/layout/hierarchy2"/>
    <dgm:cxn modelId="{66D59BB1-4FD9-416A-8333-ADA8D34621C8}" type="presOf" srcId="{7D9C253A-F7AF-4DCA-B569-539A1E39E1B1}" destId="{BCEDEB8E-4C6C-4568-9D50-9A6D8A7FBDF8}" srcOrd="0" destOrd="0" presId="urn:microsoft.com/office/officeart/2005/8/layout/hierarchy2"/>
    <dgm:cxn modelId="{3096F9B5-B444-4D19-94FC-130D2A9DBAC0}" srcId="{C04C7D7C-7C66-4B74-803D-D0F988B47EFA}" destId="{8869F169-8EF1-40DA-A982-7F07A0C817DD}" srcOrd="0" destOrd="0" parTransId="{606C8C80-2344-4435-9483-253C2B74A10C}" sibTransId="{AB41FB97-A755-4E4B-AD4E-9AA5A73FA70D}"/>
    <dgm:cxn modelId="{6F996CCA-2D88-4428-81BA-B20F1A6D9AB5}" srcId="{32DB5467-8FFE-4BD3-A741-7C06BB9790E1}" destId="{CB4A7BA1-9E79-41EC-8E2D-6142B81CF192}" srcOrd="0" destOrd="0" parTransId="{E6BDA219-2D73-4AF1-9F2C-7460F3BD19FB}" sibTransId="{19A91A15-CA5A-446F-BFD2-8DA9B8B53660}"/>
    <dgm:cxn modelId="{35D3BCCC-D812-4AA5-9BAD-3E58E47EA0A8}" type="presOf" srcId="{FF3AA60A-B43F-49D8-990A-66D663764A9F}" destId="{EFD38444-5E35-4790-9A6F-5868C60A0F79}" srcOrd="0" destOrd="0" presId="urn:microsoft.com/office/officeart/2005/8/layout/hierarchy2"/>
    <dgm:cxn modelId="{F96A21D2-11F5-47FE-80CF-FFD175FD0447}" type="presOf" srcId="{B2F99DF1-560A-4C3E-A62B-C476ED775354}" destId="{AD0B5D47-3258-498D-9549-8D4597E56ED3}" srcOrd="0" destOrd="0" presId="urn:microsoft.com/office/officeart/2005/8/layout/hierarchy2"/>
    <dgm:cxn modelId="{CEB03FD6-7E54-4617-939E-EBD54AB248DA}" type="presOf" srcId="{2BAE0002-F909-42F9-ADF6-B00361507266}" destId="{C18CD153-CB92-46A5-B7F7-963DD82B190D}" srcOrd="0" destOrd="0" presId="urn:microsoft.com/office/officeart/2005/8/layout/hierarchy2"/>
    <dgm:cxn modelId="{016235DB-3EB8-4046-8A7A-47B568F5832A}" type="presOf" srcId="{32DB5467-8FFE-4BD3-A741-7C06BB9790E1}" destId="{EF6D4017-7C40-41D4-8EAA-B6542FAF7973}" srcOrd="0" destOrd="0" presId="urn:microsoft.com/office/officeart/2005/8/layout/hierarchy2"/>
    <dgm:cxn modelId="{0E10E9DB-D5E0-448F-9A35-E2054F4BD690}" type="presOf" srcId="{606C8C80-2344-4435-9483-253C2B74A10C}" destId="{BA849DA7-0C13-49DC-A6D2-A5247F70C22E}" srcOrd="1" destOrd="0" presId="urn:microsoft.com/office/officeart/2005/8/layout/hierarchy2"/>
    <dgm:cxn modelId="{5DD5DADC-B33D-425E-B917-2A6A981940CD}" type="presOf" srcId="{C4060C52-A8B6-46DC-8CCF-BD12F04537FD}" destId="{E03C5C6E-CAF4-4D4E-B272-1239AD5BF1BF}" srcOrd="1" destOrd="0" presId="urn:microsoft.com/office/officeart/2005/8/layout/hierarchy2"/>
    <dgm:cxn modelId="{B96833DD-F665-4DD4-B874-70CDEDF1EBDD}" srcId="{C04C7D7C-7C66-4B74-803D-D0F988B47EFA}" destId="{8331D379-B4F5-4070-88EA-ADEEBF938964}" srcOrd="3" destOrd="0" parTransId="{BA9B41F9-47BA-48B7-B613-2AC36101099E}" sibTransId="{49A60B17-6D7D-422C-B447-980BFB670D98}"/>
    <dgm:cxn modelId="{11D1F0EE-B089-41FC-9D2C-2E30B1A9CD52}" srcId="{DF7EB2C3-59D0-404B-B5F6-68A3D32A0FF1}" destId="{71400BCA-893B-4BBE-8E9B-DA1C7E441266}" srcOrd="4" destOrd="0" parTransId="{9DBA728F-4DF3-4893-9F35-0C28B638959C}" sibTransId="{A7FCE927-6232-4A09-AC8C-5C4B4E2CEF72}"/>
    <dgm:cxn modelId="{C2BD3BF6-4197-4650-B0DA-D9FEDDEA3915}" srcId="{32DB5467-8FFE-4BD3-A741-7C06BB9790E1}" destId="{0558D864-9688-4052-8EB4-66BDFECD9DA5}" srcOrd="6" destOrd="0" parTransId="{8EF4B0C5-C653-488F-8E40-3212A461A3E8}" sibTransId="{273FF1FF-ABE2-4246-A6F4-F6CA91217FDA}"/>
    <dgm:cxn modelId="{B2A30CF7-1FD4-4CD7-B64C-72432BFF160E}" srcId="{32DB5467-8FFE-4BD3-A741-7C06BB9790E1}" destId="{06438B97-9790-4133-A5AE-00320E58E27E}" srcOrd="5" destOrd="0" parTransId="{241B4371-FA07-41F2-9F5E-9C2B583CFBF0}" sibTransId="{F733986E-5B73-4059-BAB6-E9E079981AA8}"/>
    <dgm:cxn modelId="{2C59A3FD-E97A-48E7-9FB4-0D5358389053}" srcId="{FB2E823D-D1AE-41EE-9D52-EF3038BAAE7E}" destId="{B976FE56-4D0F-49EA-9286-82DFD40EBE70}" srcOrd="2" destOrd="0" parTransId="{E7DE04CE-A91B-4FD3-9612-C8B0DA7A5BF4}" sibTransId="{E4321C4B-2605-4BC9-A8D4-AA1575F01839}"/>
    <dgm:cxn modelId="{FCF6EC89-44F4-41F4-A67A-2788CCBF9C00}" type="presParOf" srcId="{B36FA8B8-98BE-44E1-B391-488E82C0F8C9}" destId="{FD8261CD-CE1D-4462-BA4C-58C4CB81D84B}" srcOrd="0" destOrd="0" presId="urn:microsoft.com/office/officeart/2005/8/layout/hierarchy2"/>
    <dgm:cxn modelId="{895AABA9-3230-4B7F-8766-05035614241F}" type="presParOf" srcId="{FD8261CD-CE1D-4462-BA4C-58C4CB81D84B}" destId="{EF6D4017-7C40-41D4-8EAA-B6542FAF7973}" srcOrd="0" destOrd="0" presId="urn:microsoft.com/office/officeart/2005/8/layout/hierarchy2"/>
    <dgm:cxn modelId="{550A56EE-EEF8-473E-8CE7-7DB739382DB1}" type="presParOf" srcId="{FD8261CD-CE1D-4462-BA4C-58C4CB81D84B}" destId="{1000858E-E0FA-4791-9953-B7BD985A5BD6}" srcOrd="1" destOrd="0" presId="urn:microsoft.com/office/officeart/2005/8/layout/hierarchy2"/>
    <dgm:cxn modelId="{E2A49442-42E6-4969-9750-ADFE5D5DFDBB}" type="presParOf" srcId="{1000858E-E0FA-4791-9953-B7BD985A5BD6}" destId="{8F2E2594-7B2A-412F-B528-3AFC0BEC758B}" srcOrd="0" destOrd="0" presId="urn:microsoft.com/office/officeart/2005/8/layout/hierarchy2"/>
    <dgm:cxn modelId="{6C886A79-3133-447A-BDA2-9B76E8318249}" type="presParOf" srcId="{8F2E2594-7B2A-412F-B528-3AFC0BEC758B}" destId="{3945519E-1AFA-419D-B31B-E936F4D561D4}" srcOrd="0" destOrd="0" presId="urn:microsoft.com/office/officeart/2005/8/layout/hierarchy2"/>
    <dgm:cxn modelId="{04FC5CF5-ED68-463A-B6D3-BDAE4F3AD36D}" type="presParOf" srcId="{1000858E-E0FA-4791-9953-B7BD985A5BD6}" destId="{55FAFB35-A553-407B-8B23-9BF735EAD09F}" srcOrd="1" destOrd="0" presId="urn:microsoft.com/office/officeart/2005/8/layout/hierarchy2"/>
    <dgm:cxn modelId="{9C73FD33-DD1D-404A-991E-26776CE7D0B6}" type="presParOf" srcId="{55FAFB35-A553-407B-8B23-9BF735EAD09F}" destId="{860E961E-7627-4EA1-9A2E-7CB96E79F326}" srcOrd="0" destOrd="0" presId="urn:microsoft.com/office/officeart/2005/8/layout/hierarchy2"/>
    <dgm:cxn modelId="{805FAE79-A680-4640-9ADD-3588FB89D797}" type="presParOf" srcId="{55FAFB35-A553-407B-8B23-9BF735EAD09F}" destId="{DCA02358-DCAE-4298-8C8F-19CA9F6F09E0}" srcOrd="1" destOrd="0" presId="urn:microsoft.com/office/officeart/2005/8/layout/hierarchy2"/>
    <dgm:cxn modelId="{88D80EDB-E5CC-4752-B12F-D71DFF0CB950}" type="presParOf" srcId="{1000858E-E0FA-4791-9953-B7BD985A5BD6}" destId="{C5DCDAC9-CD05-4356-9E51-59DA262A5D30}" srcOrd="2" destOrd="0" presId="urn:microsoft.com/office/officeart/2005/8/layout/hierarchy2"/>
    <dgm:cxn modelId="{AD99A440-0629-44BE-B737-B541D44CF3CD}" type="presParOf" srcId="{C5DCDAC9-CD05-4356-9E51-59DA262A5D30}" destId="{E03C5C6E-CAF4-4D4E-B272-1239AD5BF1BF}" srcOrd="0" destOrd="0" presId="urn:microsoft.com/office/officeart/2005/8/layout/hierarchy2"/>
    <dgm:cxn modelId="{F0B26A4D-E53B-4CDC-8330-CA32161C0A0E}" type="presParOf" srcId="{1000858E-E0FA-4791-9953-B7BD985A5BD6}" destId="{A0209D81-89F9-477B-B6E5-3C6B24E2D371}" srcOrd="3" destOrd="0" presId="urn:microsoft.com/office/officeart/2005/8/layout/hierarchy2"/>
    <dgm:cxn modelId="{C2D37649-71E4-4BF1-8436-AD40659279F1}" type="presParOf" srcId="{A0209D81-89F9-477B-B6E5-3C6B24E2D371}" destId="{6201EE49-D41E-474D-AD78-7FC78C23217F}" srcOrd="0" destOrd="0" presId="urn:microsoft.com/office/officeart/2005/8/layout/hierarchy2"/>
    <dgm:cxn modelId="{E54B278F-B9AD-4451-9613-F57A5181AC56}" type="presParOf" srcId="{A0209D81-89F9-477B-B6E5-3C6B24E2D371}" destId="{A7F53654-AE51-459D-8755-3DE90E061CBE}" srcOrd="1" destOrd="0" presId="urn:microsoft.com/office/officeart/2005/8/layout/hierarchy2"/>
    <dgm:cxn modelId="{F11BF8B4-3731-4B32-AB2D-E34CC1BF4405}" type="presParOf" srcId="{1000858E-E0FA-4791-9953-B7BD985A5BD6}" destId="{0B7F8955-B3D6-43CB-98CC-02DAC26FF21D}" srcOrd="4" destOrd="0" presId="urn:microsoft.com/office/officeart/2005/8/layout/hierarchy2"/>
    <dgm:cxn modelId="{5FF5255F-E406-424A-8D84-1BABD5C0997F}" type="presParOf" srcId="{0B7F8955-B3D6-43CB-98CC-02DAC26FF21D}" destId="{16849E53-0EF1-44B5-B549-7E7D99BE9147}" srcOrd="0" destOrd="0" presId="urn:microsoft.com/office/officeart/2005/8/layout/hierarchy2"/>
    <dgm:cxn modelId="{02F3631F-B03C-42C1-BA5B-775FA206793D}" type="presParOf" srcId="{1000858E-E0FA-4791-9953-B7BD985A5BD6}" destId="{5F492607-BD15-43EB-A1C9-D6BECC7C93F0}" srcOrd="5" destOrd="0" presId="urn:microsoft.com/office/officeart/2005/8/layout/hierarchy2"/>
    <dgm:cxn modelId="{AF8381DA-FEB0-4DAC-86E2-8B0080F11C8A}" type="presParOf" srcId="{5F492607-BD15-43EB-A1C9-D6BECC7C93F0}" destId="{11569BDA-BEAC-4923-9FD8-888DD718667C}" srcOrd="0" destOrd="0" presId="urn:microsoft.com/office/officeart/2005/8/layout/hierarchy2"/>
    <dgm:cxn modelId="{F801A845-263E-4BEB-9012-37F74F6CE7A5}" type="presParOf" srcId="{5F492607-BD15-43EB-A1C9-D6BECC7C93F0}" destId="{4258664B-6FB3-4B40-8B6A-F8A58F8E833D}" srcOrd="1" destOrd="0" presId="urn:microsoft.com/office/officeart/2005/8/layout/hierarchy2"/>
    <dgm:cxn modelId="{56597887-1C4C-4341-8E6E-25EAA831AD48}" type="presParOf" srcId="{1000858E-E0FA-4791-9953-B7BD985A5BD6}" destId="{3F9CBABF-6BDC-466F-80E0-B66685BC9B68}" srcOrd="6" destOrd="0" presId="urn:microsoft.com/office/officeart/2005/8/layout/hierarchy2"/>
    <dgm:cxn modelId="{7991C0B9-E58D-44AC-A526-4CEC3DCAA82A}" type="presParOf" srcId="{3F9CBABF-6BDC-466F-80E0-B66685BC9B68}" destId="{613E8669-EDB8-44FA-AC53-E0C830ADA0C3}" srcOrd="0" destOrd="0" presId="urn:microsoft.com/office/officeart/2005/8/layout/hierarchy2"/>
    <dgm:cxn modelId="{718E2EDA-097E-4335-BD63-4965D3371478}" type="presParOf" srcId="{1000858E-E0FA-4791-9953-B7BD985A5BD6}" destId="{50C4B6D2-34A6-49C9-9B6E-3A94B7B53C77}" srcOrd="7" destOrd="0" presId="urn:microsoft.com/office/officeart/2005/8/layout/hierarchy2"/>
    <dgm:cxn modelId="{0BDD0AAB-5AA0-4AB0-9544-BFFAF032AD2F}" type="presParOf" srcId="{50C4B6D2-34A6-49C9-9B6E-3A94B7B53C77}" destId="{1A2BF146-B9E7-445E-AFAC-CC597012FB46}" srcOrd="0" destOrd="0" presId="urn:microsoft.com/office/officeart/2005/8/layout/hierarchy2"/>
    <dgm:cxn modelId="{34AC8BC1-7C36-4A50-BD6C-0D1B7E886CF6}" type="presParOf" srcId="{50C4B6D2-34A6-49C9-9B6E-3A94B7B53C77}" destId="{B998CCA0-4140-4897-B7D8-A70F085E38D9}" srcOrd="1" destOrd="0" presId="urn:microsoft.com/office/officeart/2005/8/layout/hierarchy2"/>
    <dgm:cxn modelId="{F42A8B3B-707E-4337-BFF5-57F1E5CF0655}" type="presParOf" srcId="{B998CCA0-4140-4897-B7D8-A70F085E38D9}" destId="{DE498117-CD2D-406D-B3F4-A83E14066845}" srcOrd="0" destOrd="0" presId="urn:microsoft.com/office/officeart/2005/8/layout/hierarchy2"/>
    <dgm:cxn modelId="{5F829785-EDEB-4556-9C9A-F89618529073}" type="presParOf" srcId="{DE498117-CD2D-406D-B3F4-A83E14066845}" destId="{E76B1467-6BA0-435C-98B3-588141F994CB}" srcOrd="0" destOrd="0" presId="urn:microsoft.com/office/officeart/2005/8/layout/hierarchy2"/>
    <dgm:cxn modelId="{C8479ABE-734B-443C-9318-7A99A536B1CF}" type="presParOf" srcId="{B998CCA0-4140-4897-B7D8-A70F085E38D9}" destId="{BDEF63B3-DDBE-49F1-BF06-21F142BE7CE6}" srcOrd="1" destOrd="0" presId="urn:microsoft.com/office/officeart/2005/8/layout/hierarchy2"/>
    <dgm:cxn modelId="{8644A29C-75E2-41F7-A31C-113C80086B42}" type="presParOf" srcId="{BDEF63B3-DDBE-49F1-BF06-21F142BE7CE6}" destId="{AD0B5D47-3258-498D-9549-8D4597E56ED3}" srcOrd="0" destOrd="0" presId="urn:microsoft.com/office/officeart/2005/8/layout/hierarchy2"/>
    <dgm:cxn modelId="{62AE78A4-B02B-4C44-B4FB-CA06359B3BB7}" type="presParOf" srcId="{BDEF63B3-DDBE-49F1-BF06-21F142BE7CE6}" destId="{8281D9B5-7F84-4557-85BC-7D96029889B6}" srcOrd="1" destOrd="0" presId="urn:microsoft.com/office/officeart/2005/8/layout/hierarchy2"/>
    <dgm:cxn modelId="{AA231790-2CC3-475B-9343-7CA1E54BA5F6}" type="presParOf" srcId="{B998CCA0-4140-4897-B7D8-A70F085E38D9}" destId="{B9EF0EE9-FC75-4758-B10D-1EE8E06DC13D}" srcOrd="2" destOrd="0" presId="urn:microsoft.com/office/officeart/2005/8/layout/hierarchy2"/>
    <dgm:cxn modelId="{72756025-1746-452C-B82C-E6140745EC1D}" type="presParOf" srcId="{B9EF0EE9-FC75-4758-B10D-1EE8E06DC13D}" destId="{2A6581CE-52D7-4284-A9AC-87B7EABFC1E7}" srcOrd="0" destOrd="0" presId="urn:microsoft.com/office/officeart/2005/8/layout/hierarchy2"/>
    <dgm:cxn modelId="{13626FF9-AC6C-4797-A090-26C2F51F11D9}" type="presParOf" srcId="{B998CCA0-4140-4897-B7D8-A70F085E38D9}" destId="{F0654A40-8623-4E2C-9233-DF5010C9F282}" srcOrd="3" destOrd="0" presId="urn:microsoft.com/office/officeart/2005/8/layout/hierarchy2"/>
    <dgm:cxn modelId="{B4A388B9-DDF6-4BCE-AAEA-C66749E6DD38}" type="presParOf" srcId="{F0654A40-8623-4E2C-9233-DF5010C9F282}" destId="{BCEDEB8E-4C6C-4568-9D50-9A6D8A7FBDF8}" srcOrd="0" destOrd="0" presId="urn:microsoft.com/office/officeart/2005/8/layout/hierarchy2"/>
    <dgm:cxn modelId="{D70A6D7F-2CC2-4CA5-850C-3EB961BBBDA8}" type="presParOf" srcId="{F0654A40-8623-4E2C-9233-DF5010C9F282}" destId="{353636AD-CF21-46FE-B74D-6C351CC3FD47}" srcOrd="1" destOrd="0" presId="urn:microsoft.com/office/officeart/2005/8/layout/hierarchy2"/>
    <dgm:cxn modelId="{7AD52B0D-4D4A-4587-8ED7-7DA3CEB642B0}" type="presParOf" srcId="{B998CCA0-4140-4897-B7D8-A70F085E38D9}" destId="{AC5BCDFA-6E4F-449C-97BD-CEAB054008A3}" srcOrd="4" destOrd="0" presId="urn:microsoft.com/office/officeart/2005/8/layout/hierarchy2"/>
    <dgm:cxn modelId="{96DEC6C8-31F1-4158-B4E2-1402427B79F6}" type="presParOf" srcId="{AC5BCDFA-6E4F-449C-97BD-CEAB054008A3}" destId="{6EC1E8F8-2354-4CDB-86BE-E366608AE1FB}" srcOrd="0" destOrd="0" presId="urn:microsoft.com/office/officeart/2005/8/layout/hierarchy2"/>
    <dgm:cxn modelId="{6B9B5D86-5FF8-44B9-97C5-B36B9DE49292}" type="presParOf" srcId="{B998CCA0-4140-4897-B7D8-A70F085E38D9}" destId="{B2EEAA25-8AA7-4F07-9164-E498575C220B}" srcOrd="5" destOrd="0" presId="urn:microsoft.com/office/officeart/2005/8/layout/hierarchy2"/>
    <dgm:cxn modelId="{DE836ADE-75D0-412B-AFB8-2A3B5D99DB78}" type="presParOf" srcId="{B2EEAA25-8AA7-4F07-9164-E498575C220B}" destId="{78E431EC-7CB7-4BCE-B012-3DF835E691E0}" srcOrd="0" destOrd="0" presId="urn:microsoft.com/office/officeart/2005/8/layout/hierarchy2"/>
    <dgm:cxn modelId="{B36A3120-51FD-4D4C-873D-B280FE49EB9F}" type="presParOf" srcId="{B2EEAA25-8AA7-4F07-9164-E498575C220B}" destId="{1364CCEF-4868-494D-A8DB-D6FE993EE304}" srcOrd="1" destOrd="0" presId="urn:microsoft.com/office/officeart/2005/8/layout/hierarchy2"/>
    <dgm:cxn modelId="{E3EFA1DB-34E0-41CE-99C3-437FD9A04D13}" type="presParOf" srcId="{B998CCA0-4140-4897-B7D8-A70F085E38D9}" destId="{58C99DBE-BE37-4CD8-B68A-2569CFCC94E7}" srcOrd="6" destOrd="0" presId="urn:microsoft.com/office/officeart/2005/8/layout/hierarchy2"/>
    <dgm:cxn modelId="{CD941827-E4B9-4C47-9179-3EB9B648E8DA}" type="presParOf" srcId="{58C99DBE-BE37-4CD8-B68A-2569CFCC94E7}" destId="{09A50B05-EEEC-49C0-9370-B5DB7CF95547}" srcOrd="0" destOrd="0" presId="urn:microsoft.com/office/officeart/2005/8/layout/hierarchy2"/>
    <dgm:cxn modelId="{3A5553F6-64C3-4EF6-AC12-AE9A627E5500}" type="presParOf" srcId="{B998CCA0-4140-4897-B7D8-A70F085E38D9}" destId="{14530ABC-8FED-4AE4-B1C2-056EA8A9D7DA}" srcOrd="7" destOrd="0" presId="urn:microsoft.com/office/officeart/2005/8/layout/hierarchy2"/>
    <dgm:cxn modelId="{7BC82C6C-66D0-409B-963E-8EB61B04D87D}" type="presParOf" srcId="{14530ABC-8FED-4AE4-B1C2-056EA8A9D7DA}" destId="{119937B6-30AE-4356-A7AD-58CF6528B9AA}" srcOrd="0" destOrd="0" presId="urn:microsoft.com/office/officeart/2005/8/layout/hierarchy2"/>
    <dgm:cxn modelId="{6358CA5C-C906-40C4-BD26-DF0B563D0268}" type="presParOf" srcId="{14530ABC-8FED-4AE4-B1C2-056EA8A9D7DA}" destId="{F37AD807-F3EE-44A8-B121-113510E8E0EF}" srcOrd="1" destOrd="0" presId="urn:microsoft.com/office/officeart/2005/8/layout/hierarchy2"/>
    <dgm:cxn modelId="{F9A2F795-D252-4C7A-BBE5-529A53EA71E9}" type="presParOf" srcId="{F37AD807-F3EE-44A8-B121-113510E8E0EF}" destId="{FB9F7EC8-7801-4EC8-A546-A304F3BDEA22}" srcOrd="0" destOrd="0" presId="urn:microsoft.com/office/officeart/2005/8/layout/hierarchy2"/>
    <dgm:cxn modelId="{7B99487F-1526-4D5E-B5A5-D220F4E194EB}" type="presParOf" srcId="{FB9F7EC8-7801-4EC8-A546-A304F3BDEA22}" destId="{BA849DA7-0C13-49DC-A6D2-A5247F70C22E}" srcOrd="0" destOrd="0" presId="urn:microsoft.com/office/officeart/2005/8/layout/hierarchy2"/>
    <dgm:cxn modelId="{F5A8BA1E-C21E-4883-BAFB-2041DF9478B8}" type="presParOf" srcId="{F37AD807-F3EE-44A8-B121-113510E8E0EF}" destId="{E7BBCDAC-544B-46B2-83A4-E9284A7DE143}" srcOrd="1" destOrd="0" presId="urn:microsoft.com/office/officeart/2005/8/layout/hierarchy2"/>
    <dgm:cxn modelId="{03331F76-3777-4E00-8F53-E1ABC90CAD53}" type="presParOf" srcId="{E7BBCDAC-544B-46B2-83A4-E9284A7DE143}" destId="{ADDA1F15-D8B7-4F45-9F3A-049470D67897}" srcOrd="0" destOrd="0" presId="urn:microsoft.com/office/officeart/2005/8/layout/hierarchy2"/>
    <dgm:cxn modelId="{8FEF10CC-A588-42E8-AC36-231300079185}" type="presParOf" srcId="{E7BBCDAC-544B-46B2-83A4-E9284A7DE143}" destId="{AF880BFF-F21F-4DA2-875A-3CB068A12D88}" srcOrd="1" destOrd="0" presId="urn:microsoft.com/office/officeart/2005/8/layout/hierarchy2"/>
    <dgm:cxn modelId="{B7E34957-7FC9-4C74-8A73-CE7BD27D415F}" type="presParOf" srcId="{F37AD807-F3EE-44A8-B121-113510E8E0EF}" destId="{A637FE9C-F11C-4E1D-A7D0-C9B04439C1F2}" srcOrd="2" destOrd="0" presId="urn:microsoft.com/office/officeart/2005/8/layout/hierarchy2"/>
    <dgm:cxn modelId="{E0BAC6D8-0C52-4C48-ADE1-76DB956879CD}" type="presParOf" srcId="{A637FE9C-F11C-4E1D-A7D0-C9B04439C1F2}" destId="{9709ED13-47DF-493C-8353-577436CFCB63}" srcOrd="0" destOrd="0" presId="urn:microsoft.com/office/officeart/2005/8/layout/hierarchy2"/>
    <dgm:cxn modelId="{DEC2ACDF-AC6A-4B7D-B37E-2383AFD365FC}" type="presParOf" srcId="{F37AD807-F3EE-44A8-B121-113510E8E0EF}" destId="{49038D5F-2F90-4F4B-A006-8C0A17625732}" srcOrd="3" destOrd="0" presId="urn:microsoft.com/office/officeart/2005/8/layout/hierarchy2"/>
    <dgm:cxn modelId="{951E3DB6-C73B-409A-9D36-8558905DA6A3}" type="presParOf" srcId="{49038D5F-2F90-4F4B-A006-8C0A17625732}" destId="{56B57477-AD50-45A9-A4AF-4B38746E83FE}" srcOrd="0" destOrd="0" presId="urn:microsoft.com/office/officeart/2005/8/layout/hierarchy2"/>
    <dgm:cxn modelId="{8B494B24-FB89-4C3D-B634-AE8DDC36DB97}" type="presParOf" srcId="{49038D5F-2F90-4F4B-A006-8C0A17625732}" destId="{EED47B79-960C-44BA-A6D5-26A3C3E71A27}" srcOrd="1" destOrd="0" presId="urn:microsoft.com/office/officeart/2005/8/layout/hierarchy2"/>
    <dgm:cxn modelId="{204FFA7E-F571-4C9B-854A-E4EE89FC2BCA}" type="presParOf" srcId="{EED47B79-960C-44BA-A6D5-26A3C3E71A27}" destId="{0BF287E4-A5EC-4394-8AC2-80CBF8B242A0}" srcOrd="0" destOrd="0" presId="urn:microsoft.com/office/officeart/2005/8/layout/hierarchy2"/>
    <dgm:cxn modelId="{C966583A-C648-4E0A-A6F8-411DF1ACCF53}" type="presParOf" srcId="{0BF287E4-A5EC-4394-8AC2-80CBF8B242A0}" destId="{69FA57E9-0AE5-4FE8-96FF-2AB11866F3F3}" srcOrd="0" destOrd="0" presId="urn:microsoft.com/office/officeart/2005/8/layout/hierarchy2"/>
    <dgm:cxn modelId="{7460318E-AC2E-413C-8A6E-6639140F933B}" type="presParOf" srcId="{EED47B79-960C-44BA-A6D5-26A3C3E71A27}" destId="{A3679B09-951C-42B6-917D-169843B429B9}" srcOrd="1" destOrd="0" presId="urn:microsoft.com/office/officeart/2005/8/layout/hierarchy2"/>
    <dgm:cxn modelId="{05D2D872-DCC2-4929-A709-95DE5A231F6C}" type="presParOf" srcId="{A3679B09-951C-42B6-917D-169843B429B9}" destId="{7691A34F-0BE6-4BC2-A238-42DFACB67840}" srcOrd="0" destOrd="0" presId="urn:microsoft.com/office/officeart/2005/8/layout/hierarchy2"/>
    <dgm:cxn modelId="{73731EFE-8C17-488B-B8F5-3131F1882907}" type="presParOf" srcId="{A3679B09-951C-42B6-917D-169843B429B9}" destId="{1EE3C4B5-F818-405D-BAB5-EBEF1D6EAD39}" srcOrd="1" destOrd="0" presId="urn:microsoft.com/office/officeart/2005/8/layout/hierarchy2"/>
    <dgm:cxn modelId="{381E6EDB-39A7-47B3-8C9A-6DE31B6624ED}" type="presParOf" srcId="{EED47B79-960C-44BA-A6D5-26A3C3E71A27}" destId="{866FC6BD-6839-4559-AB66-4E6AD9F1B01B}" srcOrd="2" destOrd="0" presId="urn:microsoft.com/office/officeart/2005/8/layout/hierarchy2"/>
    <dgm:cxn modelId="{D83C7528-3710-4106-8204-50DBBEEB4CBB}" type="presParOf" srcId="{866FC6BD-6839-4559-AB66-4E6AD9F1B01B}" destId="{3F92ADC8-D895-4225-9B49-EE229D279BD3}" srcOrd="0" destOrd="0" presId="urn:microsoft.com/office/officeart/2005/8/layout/hierarchy2"/>
    <dgm:cxn modelId="{0B129E51-465D-46B1-B6BC-21E7528028D1}" type="presParOf" srcId="{EED47B79-960C-44BA-A6D5-26A3C3E71A27}" destId="{3FA12EC4-8E8F-4C33-8412-589D81AFD0E8}" srcOrd="3" destOrd="0" presId="urn:microsoft.com/office/officeart/2005/8/layout/hierarchy2"/>
    <dgm:cxn modelId="{8962AB8D-C2F7-430D-87BF-D19B79BA5F8C}" type="presParOf" srcId="{3FA12EC4-8E8F-4C33-8412-589D81AFD0E8}" destId="{611AADD5-961D-4AC8-9FEE-174A248ECF47}" srcOrd="0" destOrd="0" presId="urn:microsoft.com/office/officeart/2005/8/layout/hierarchy2"/>
    <dgm:cxn modelId="{734B03FD-A096-4D47-A878-5C42AAC9105D}" type="presParOf" srcId="{3FA12EC4-8E8F-4C33-8412-589D81AFD0E8}" destId="{F93291B0-3655-4E57-9530-E4D89C03E364}" srcOrd="1" destOrd="0" presId="urn:microsoft.com/office/officeart/2005/8/layout/hierarchy2"/>
    <dgm:cxn modelId="{2C57A275-C82F-4F03-B126-7E2931F6379E}" type="presParOf" srcId="{EED47B79-960C-44BA-A6D5-26A3C3E71A27}" destId="{00CA00CA-1589-4C27-A3F8-C37426A7E908}" srcOrd="4" destOrd="0" presId="urn:microsoft.com/office/officeart/2005/8/layout/hierarchy2"/>
    <dgm:cxn modelId="{2FF73FA7-1FC8-4581-B86B-EFAFB3591422}" type="presParOf" srcId="{00CA00CA-1589-4C27-A3F8-C37426A7E908}" destId="{0B189CB1-D5A4-415C-9801-4BDCE18CDCDB}" srcOrd="0" destOrd="0" presId="urn:microsoft.com/office/officeart/2005/8/layout/hierarchy2"/>
    <dgm:cxn modelId="{E6695F71-2ACB-4EF5-8BE5-3DC07ABD3174}" type="presParOf" srcId="{EED47B79-960C-44BA-A6D5-26A3C3E71A27}" destId="{C7986718-B04F-4176-8192-765D8F758A57}" srcOrd="5" destOrd="0" presId="urn:microsoft.com/office/officeart/2005/8/layout/hierarchy2"/>
    <dgm:cxn modelId="{AF8DFF74-572D-4290-B07C-823723DB4671}" type="presParOf" srcId="{C7986718-B04F-4176-8192-765D8F758A57}" destId="{83DC563C-5E6A-4E49-9CA4-854A2755DE51}" srcOrd="0" destOrd="0" presId="urn:microsoft.com/office/officeart/2005/8/layout/hierarchy2"/>
    <dgm:cxn modelId="{07BE9076-3E9F-4521-81DB-34B37998BCBC}" type="presParOf" srcId="{C7986718-B04F-4176-8192-765D8F758A57}" destId="{B320D61E-59B2-4D4E-AC07-776A0AEE09B5}" srcOrd="1" destOrd="0" presId="urn:microsoft.com/office/officeart/2005/8/layout/hierarchy2"/>
    <dgm:cxn modelId="{7FF74130-F86F-418E-B5E6-4C9DAB5C13E6}" type="presParOf" srcId="{F37AD807-F3EE-44A8-B121-113510E8E0EF}" destId="{C18CD153-CB92-46A5-B7F7-963DD82B190D}" srcOrd="4" destOrd="0" presId="urn:microsoft.com/office/officeart/2005/8/layout/hierarchy2"/>
    <dgm:cxn modelId="{AB4C4FF9-2577-4C46-B21E-AE4775C59AAC}" type="presParOf" srcId="{C18CD153-CB92-46A5-B7F7-963DD82B190D}" destId="{10E24ABD-96A5-421F-80DC-C8EF8E19AD8E}" srcOrd="0" destOrd="0" presId="urn:microsoft.com/office/officeart/2005/8/layout/hierarchy2"/>
    <dgm:cxn modelId="{295401F1-8D66-4525-9B95-2CA641E5FD3F}" type="presParOf" srcId="{F37AD807-F3EE-44A8-B121-113510E8E0EF}" destId="{B617B65D-FD75-4266-8CA5-B5ABA74C9B81}" srcOrd="5" destOrd="0" presId="urn:microsoft.com/office/officeart/2005/8/layout/hierarchy2"/>
    <dgm:cxn modelId="{CC434844-6956-4E77-A4BD-548B20DCB359}" type="presParOf" srcId="{B617B65D-FD75-4266-8CA5-B5ABA74C9B81}" destId="{6EDFADD5-0D81-41AD-AA47-A6B6948AA1E2}" srcOrd="0" destOrd="0" presId="urn:microsoft.com/office/officeart/2005/8/layout/hierarchy2"/>
    <dgm:cxn modelId="{01307558-7519-4DB3-A6D7-F60011DD3830}" type="presParOf" srcId="{B617B65D-FD75-4266-8CA5-B5ABA74C9B81}" destId="{D2990B0D-249F-4D4D-AE0A-D14EA0830735}" srcOrd="1" destOrd="0" presId="urn:microsoft.com/office/officeart/2005/8/layout/hierarchy2"/>
    <dgm:cxn modelId="{38B85912-39D0-41B7-886B-19C2DC05ADF6}" type="presParOf" srcId="{F37AD807-F3EE-44A8-B121-113510E8E0EF}" destId="{2480A3BE-CA1D-4E6F-8819-0881124CF09D}" srcOrd="6" destOrd="0" presId="urn:microsoft.com/office/officeart/2005/8/layout/hierarchy2"/>
    <dgm:cxn modelId="{FA97A7C6-442D-41DA-B632-C5F9E02D8B62}" type="presParOf" srcId="{2480A3BE-CA1D-4E6F-8819-0881124CF09D}" destId="{D5CF18DB-F87D-4FE6-B9F6-80A742C2002B}" srcOrd="0" destOrd="0" presId="urn:microsoft.com/office/officeart/2005/8/layout/hierarchy2"/>
    <dgm:cxn modelId="{90E5B5EB-12F5-41ED-B0E8-9EFECE39B4CA}" type="presParOf" srcId="{F37AD807-F3EE-44A8-B121-113510E8E0EF}" destId="{3CFB3EBA-5069-43AA-AD41-D9BEF83BC3FC}" srcOrd="7" destOrd="0" presId="urn:microsoft.com/office/officeart/2005/8/layout/hierarchy2"/>
    <dgm:cxn modelId="{05EABEE1-8CDE-429B-BA7A-6827201234FB}" type="presParOf" srcId="{3CFB3EBA-5069-43AA-AD41-D9BEF83BC3FC}" destId="{27DE1217-F49B-4ADC-B1D0-DCFFF4CCB1F1}" srcOrd="0" destOrd="0" presId="urn:microsoft.com/office/officeart/2005/8/layout/hierarchy2"/>
    <dgm:cxn modelId="{58653409-4570-4C2B-842E-18E0CB830FA4}" type="presParOf" srcId="{3CFB3EBA-5069-43AA-AD41-D9BEF83BC3FC}" destId="{C89DA906-78AF-4371-86BD-FBE4020BA3C7}" srcOrd="1" destOrd="0" presId="urn:microsoft.com/office/officeart/2005/8/layout/hierarchy2"/>
    <dgm:cxn modelId="{AABAF42A-CAF0-4A14-BD59-2D45B832E05E}" type="presParOf" srcId="{B998CCA0-4140-4897-B7D8-A70F085E38D9}" destId="{72876B27-2631-4F8E-8715-9E3C9C85AB86}" srcOrd="8" destOrd="0" presId="urn:microsoft.com/office/officeart/2005/8/layout/hierarchy2"/>
    <dgm:cxn modelId="{3F68AF00-705D-4E34-9DC5-A56DA0B67C31}" type="presParOf" srcId="{72876B27-2631-4F8E-8715-9E3C9C85AB86}" destId="{3E0CB9A3-E0E2-47A0-B22D-89883441133D}" srcOrd="0" destOrd="0" presId="urn:microsoft.com/office/officeart/2005/8/layout/hierarchy2"/>
    <dgm:cxn modelId="{3CEADF94-1D78-474C-8D05-CA56E38DDF07}" type="presParOf" srcId="{B998CCA0-4140-4897-B7D8-A70F085E38D9}" destId="{D83A08C7-DD73-4EA5-9137-70FD10A6FF00}" srcOrd="9" destOrd="0" presId="urn:microsoft.com/office/officeart/2005/8/layout/hierarchy2"/>
    <dgm:cxn modelId="{5B086787-579E-43C0-A0B6-A75F5A789CCB}" type="presParOf" srcId="{D83A08C7-DD73-4EA5-9137-70FD10A6FF00}" destId="{7993E89A-DC2A-4D3D-81D3-FDB9FCCA4EF2}" srcOrd="0" destOrd="0" presId="urn:microsoft.com/office/officeart/2005/8/layout/hierarchy2"/>
    <dgm:cxn modelId="{4B20BE50-63B5-4B1A-A8AE-75E025159642}" type="presParOf" srcId="{D83A08C7-DD73-4EA5-9137-70FD10A6FF00}" destId="{F48CE20E-F508-4008-BC03-7D997A2B3043}" srcOrd="1" destOrd="0" presId="urn:microsoft.com/office/officeart/2005/8/layout/hierarchy2"/>
    <dgm:cxn modelId="{31713A53-8516-4132-91C7-9691254EC5D0}" type="presParOf" srcId="{B998CCA0-4140-4897-B7D8-A70F085E38D9}" destId="{EFD38444-5E35-4790-9A6F-5868C60A0F79}" srcOrd="10" destOrd="0" presId="urn:microsoft.com/office/officeart/2005/8/layout/hierarchy2"/>
    <dgm:cxn modelId="{7AD9533A-95FA-4887-8C35-73D6FE14FAEF}" type="presParOf" srcId="{EFD38444-5E35-4790-9A6F-5868C60A0F79}" destId="{FD80E5BE-246C-470E-89A3-331F32E648A6}" srcOrd="0" destOrd="0" presId="urn:microsoft.com/office/officeart/2005/8/layout/hierarchy2"/>
    <dgm:cxn modelId="{519E24BA-1BF5-4C87-AD68-73CF385F9211}" type="presParOf" srcId="{B998CCA0-4140-4897-B7D8-A70F085E38D9}" destId="{2873F444-A3BB-4CE6-AC01-720C8A7AE6E7}" srcOrd="11" destOrd="0" presId="urn:microsoft.com/office/officeart/2005/8/layout/hierarchy2"/>
    <dgm:cxn modelId="{2FD2B4BC-5BD3-4EEC-BE77-35D0CD66E6C6}" type="presParOf" srcId="{2873F444-A3BB-4CE6-AC01-720C8A7AE6E7}" destId="{2252ECFB-183C-46C0-A1D8-A815B7FCB9EC}" srcOrd="0" destOrd="0" presId="urn:microsoft.com/office/officeart/2005/8/layout/hierarchy2"/>
    <dgm:cxn modelId="{E436D1A4-786A-474B-B841-92FC2C02E07B}" type="presParOf" srcId="{2873F444-A3BB-4CE6-AC01-720C8A7AE6E7}" destId="{5879B067-343D-4A76-937E-6CF0F2FB0DB3}" srcOrd="1" destOrd="0" presId="urn:microsoft.com/office/officeart/2005/8/layout/hierarchy2"/>
    <dgm:cxn modelId="{251E3F12-69FD-4AB8-B1B9-7BB701CC868A}" type="presParOf" srcId="{1000858E-E0FA-4791-9953-B7BD985A5BD6}" destId="{DD49F8F6-BC91-4DCA-8C42-5C0FB1604523}" srcOrd="8" destOrd="0" presId="urn:microsoft.com/office/officeart/2005/8/layout/hierarchy2"/>
    <dgm:cxn modelId="{AA681671-2BD8-42F7-933C-0ED822A7F2F0}" type="presParOf" srcId="{DD49F8F6-BC91-4DCA-8C42-5C0FB1604523}" destId="{F01B0CC9-770A-454B-ABA3-09922D6BED9C}" srcOrd="0" destOrd="0" presId="urn:microsoft.com/office/officeart/2005/8/layout/hierarchy2"/>
    <dgm:cxn modelId="{418BC89C-8018-4D75-8204-7B16439ECEFA}" type="presParOf" srcId="{1000858E-E0FA-4791-9953-B7BD985A5BD6}" destId="{C7FC240E-DE53-4F1E-80A0-D56ABF74AF81}" srcOrd="9" destOrd="0" presId="urn:microsoft.com/office/officeart/2005/8/layout/hierarchy2"/>
    <dgm:cxn modelId="{8AF75BE6-022F-45AF-9724-FC7004745E76}" type="presParOf" srcId="{C7FC240E-DE53-4F1E-80A0-D56ABF74AF81}" destId="{5A3964F4-9029-4023-8415-4D424B5D63C1}" srcOrd="0" destOrd="0" presId="urn:microsoft.com/office/officeart/2005/8/layout/hierarchy2"/>
    <dgm:cxn modelId="{1649DF7E-63E5-483B-8112-48D3425FB974}" type="presParOf" srcId="{C7FC240E-DE53-4F1E-80A0-D56ABF74AF81}" destId="{7AFCFB90-DA0C-434F-A392-9B8B1DC090B7}" srcOrd="1" destOrd="0" presId="urn:microsoft.com/office/officeart/2005/8/layout/hierarchy2"/>
    <dgm:cxn modelId="{340D7A7B-9ADE-4CF3-ACCD-096B466BDF50}" type="presParOf" srcId="{1000858E-E0FA-4791-9953-B7BD985A5BD6}" destId="{FECFE944-65F0-4279-874B-36162A8BE9B0}" srcOrd="10" destOrd="0" presId="urn:microsoft.com/office/officeart/2005/8/layout/hierarchy2"/>
    <dgm:cxn modelId="{25FE80A1-9168-4246-92B6-20E55DAA11BD}" type="presParOf" srcId="{FECFE944-65F0-4279-874B-36162A8BE9B0}" destId="{91923752-F805-41C4-886D-DF156224686E}" srcOrd="0" destOrd="0" presId="urn:microsoft.com/office/officeart/2005/8/layout/hierarchy2"/>
    <dgm:cxn modelId="{33BB3736-4349-46F4-A6FD-D8339CB08E97}" type="presParOf" srcId="{1000858E-E0FA-4791-9953-B7BD985A5BD6}" destId="{2672F2F5-D3CE-42BC-9CE5-8B3B0B2DEE21}" srcOrd="11" destOrd="0" presId="urn:microsoft.com/office/officeart/2005/8/layout/hierarchy2"/>
    <dgm:cxn modelId="{0700C46D-A7E6-4E6B-8E6B-8A1A6AF02CC4}" type="presParOf" srcId="{2672F2F5-D3CE-42BC-9CE5-8B3B0B2DEE21}" destId="{89A4BD02-7AB4-4078-8659-E081253CA9EE}" srcOrd="0" destOrd="0" presId="urn:microsoft.com/office/officeart/2005/8/layout/hierarchy2"/>
    <dgm:cxn modelId="{44497863-6023-494E-BC20-13484010D021}" type="presParOf" srcId="{2672F2F5-D3CE-42BC-9CE5-8B3B0B2DEE21}" destId="{ECB238BF-AB41-4BCB-9889-0D59DE4ECCAA}" srcOrd="1" destOrd="0" presId="urn:microsoft.com/office/officeart/2005/8/layout/hierarchy2"/>
    <dgm:cxn modelId="{CCB16340-1955-4C4D-B56B-0381EA575A00}" type="presParOf" srcId="{1000858E-E0FA-4791-9953-B7BD985A5BD6}" destId="{41F2ED2F-8B58-47C1-A5B5-D7546DC289B5}" srcOrd="12" destOrd="0" presId="urn:microsoft.com/office/officeart/2005/8/layout/hierarchy2"/>
    <dgm:cxn modelId="{88BBE40C-6198-42DE-A81C-92C9CAD45388}" type="presParOf" srcId="{41F2ED2F-8B58-47C1-A5B5-D7546DC289B5}" destId="{1FB164AF-7F6D-4024-A0AE-6554D3F604FF}" srcOrd="0" destOrd="0" presId="urn:microsoft.com/office/officeart/2005/8/layout/hierarchy2"/>
    <dgm:cxn modelId="{E911DF78-E0CE-493B-B724-9D29BE1CA165}" type="presParOf" srcId="{1000858E-E0FA-4791-9953-B7BD985A5BD6}" destId="{E55AFA43-FF23-4BCE-8A51-3999F4003906}" srcOrd="13" destOrd="0" presId="urn:microsoft.com/office/officeart/2005/8/layout/hierarchy2"/>
    <dgm:cxn modelId="{EE29C687-933B-4F0C-BE27-59745D265932}" type="presParOf" srcId="{E55AFA43-FF23-4BCE-8A51-3999F4003906}" destId="{D18E351E-1058-4C92-B079-E94C3B422D69}" srcOrd="0" destOrd="0" presId="urn:microsoft.com/office/officeart/2005/8/layout/hierarchy2"/>
    <dgm:cxn modelId="{59CFC646-4B14-4525-9F32-9E914773F8E5}" type="presParOf" srcId="{E55AFA43-FF23-4BCE-8A51-3999F4003906}" destId="{ECEF1642-755D-4856-94C6-13995021479C}" srcOrd="1" destOrd="0" presId="urn:microsoft.com/office/officeart/2005/8/layout/hierarchy2"/>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D4017-7C40-41D4-8EAA-B6542FAF7973}">
      <dsp:nvSpPr>
        <dsp:cNvPr id="0" name=""/>
        <dsp:cNvSpPr/>
      </dsp:nvSpPr>
      <dsp:spPr>
        <a:xfrm>
          <a:off x="362771" y="2016711"/>
          <a:ext cx="1167866" cy="583933"/>
        </a:xfrm>
        <a:prstGeom prst="roundRect">
          <a:avLst>
            <a:gd name="adj" fmla="val 10000"/>
          </a:avLst>
        </a:prstGeom>
        <a:solidFill>
          <a:schemeClr val="accent6">
            <a:alpha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 </a:t>
          </a:r>
          <a:r>
            <a:rPr lang="zh-CN" altLang="en-US" sz="1300" kern="1200" dirty="0">
              <a:solidFill>
                <a:schemeClr val="tx1"/>
              </a:solidFill>
              <a:latin typeface="微软雅黑" panose="020B0503020204020204" pitchFamily="34" charset="-122"/>
              <a:ea typeface="微软雅黑" panose="020B0503020204020204" pitchFamily="34" charset="-122"/>
            </a:rPr>
            <a:t>医药、卫生</a:t>
          </a:r>
        </a:p>
      </dsp:txBody>
      <dsp:txXfrm>
        <a:off x="379874" y="2033814"/>
        <a:ext cx="1133660" cy="549727"/>
      </dsp:txXfrm>
    </dsp:sp>
    <dsp:sp modelId="{8F2E2594-7B2A-412F-B528-3AFC0BEC758B}">
      <dsp:nvSpPr>
        <dsp:cNvPr id="0" name=""/>
        <dsp:cNvSpPr/>
      </dsp:nvSpPr>
      <dsp:spPr>
        <a:xfrm rot="16983315">
          <a:off x="730200" y="1290011"/>
          <a:ext cx="2068022" cy="22763"/>
        </a:xfrm>
        <a:custGeom>
          <a:avLst/>
          <a:gdLst/>
          <a:ahLst/>
          <a:cxnLst/>
          <a:rect l="0" t="0" r="0" b="0"/>
          <a:pathLst>
            <a:path>
              <a:moveTo>
                <a:pt x="0" y="11381"/>
              </a:moveTo>
              <a:lnTo>
                <a:pt x="2068022"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latin typeface="微软雅黑" panose="020B0503020204020204" pitchFamily="34" charset="-122"/>
            <a:ea typeface="微软雅黑" panose="020B0503020204020204" pitchFamily="34" charset="-122"/>
          </a:endParaRPr>
        </a:p>
      </dsp:txBody>
      <dsp:txXfrm>
        <a:off x="1712510" y="1249692"/>
        <a:ext cx="103401" cy="103401"/>
      </dsp:txXfrm>
    </dsp:sp>
    <dsp:sp modelId="{860E961E-7627-4EA1-9A2E-7CB96E79F326}">
      <dsp:nvSpPr>
        <dsp:cNvPr id="0" name=""/>
        <dsp:cNvSpPr/>
      </dsp:nvSpPr>
      <dsp:spPr>
        <a:xfrm>
          <a:off x="1997784" y="2141"/>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R-0 </a:t>
          </a:r>
          <a:r>
            <a:rPr lang="zh-CN" altLang="en-US" sz="1300" kern="1200" dirty="0">
              <a:solidFill>
                <a:schemeClr val="tx1"/>
              </a:solidFill>
              <a:latin typeface="微软雅黑" panose="020B0503020204020204" pitchFamily="34" charset="-122"/>
              <a:ea typeface="微软雅黑" panose="020B0503020204020204" pitchFamily="34" charset="-122"/>
            </a:rPr>
            <a:t>一般理论</a:t>
          </a:r>
        </a:p>
      </dsp:txBody>
      <dsp:txXfrm>
        <a:off x="2014887" y="19244"/>
        <a:ext cx="1133660" cy="549727"/>
      </dsp:txXfrm>
    </dsp:sp>
    <dsp:sp modelId="{C5DCDAC9-CD05-4356-9E51-59DA262A5D30}">
      <dsp:nvSpPr>
        <dsp:cNvPr id="0" name=""/>
        <dsp:cNvSpPr/>
      </dsp:nvSpPr>
      <dsp:spPr>
        <a:xfrm rot="17350740">
          <a:off x="1053226" y="1625773"/>
          <a:ext cx="1421970" cy="22763"/>
        </a:xfrm>
        <a:custGeom>
          <a:avLst/>
          <a:gdLst/>
          <a:ahLst/>
          <a:cxnLst/>
          <a:rect l="0" t="0" r="0" b="0"/>
          <a:pathLst>
            <a:path>
              <a:moveTo>
                <a:pt x="0" y="11381"/>
              </a:moveTo>
              <a:lnTo>
                <a:pt x="1421970"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latin typeface="微软雅黑" panose="020B0503020204020204" pitchFamily="34" charset="-122"/>
            <a:ea typeface="微软雅黑" panose="020B0503020204020204" pitchFamily="34" charset="-122"/>
          </a:endParaRPr>
        </a:p>
      </dsp:txBody>
      <dsp:txXfrm>
        <a:off x="1728662" y="1601605"/>
        <a:ext cx="71098" cy="71098"/>
      </dsp:txXfrm>
    </dsp:sp>
    <dsp:sp modelId="{6201EE49-D41E-474D-AD78-7FC78C23217F}">
      <dsp:nvSpPr>
        <dsp:cNvPr id="0" name=""/>
        <dsp:cNvSpPr/>
      </dsp:nvSpPr>
      <dsp:spPr>
        <a:xfrm>
          <a:off x="1997784" y="673665"/>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 </a:t>
          </a:r>
          <a:r>
            <a:rPr lang="zh-CN" altLang="en-US" sz="1300" kern="1200" dirty="0">
              <a:solidFill>
                <a:schemeClr val="tx1"/>
              </a:solidFill>
              <a:latin typeface="微软雅黑" panose="020B0503020204020204" pitchFamily="34" charset="-122"/>
              <a:ea typeface="微软雅黑" panose="020B0503020204020204" pitchFamily="34" charset="-122"/>
            </a:rPr>
            <a:t>现状与发展</a:t>
          </a:r>
        </a:p>
      </dsp:txBody>
      <dsp:txXfrm>
        <a:off x="2014887" y="690768"/>
        <a:ext cx="1133660" cy="549727"/>
      </dsp:txXfrm>
    </dsp:sp>
    <dsp:sp modelId="{0B7F8955-B3D6-43CB-98CC-02DAC26FF21D}">
      <dsp:nvSpPr>
        <dsp:cNvPr id="0" name=""/>
        <dsp:cNvSpPr/>
      </dsp:nvSpPr>
      <dsp:spPr>
        <a:xfrm rot="18289469">
          <a:off x="1355197" y="1961534"/>
          <a:ext cx="818027" cy="22763"/>
        </a:xfrm>
        <a:custGeom>
          <a:avLst/>
          <a:gdLst/>
          <a:ahLst/>
          <a:cxnLst/>
          <a:rect l="0" t="0" r="0" b="0"/>
          <a:pathLst>
            <a:path>
              <a:moveTo>
                <a:pt x="0" y="11381"/>
              </a:moveTo>
              <a:lnTo>
                <a:pt x="818027"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1743760" y="1952466"/>
        <a:ext cx="40901" cy="40901"/>
      </dsp:txXfrm>
    </dsp:sp>
    <dsp:sp modelId="{11569BDA-BEAC-4923-9FD8-888DD718667C}">
      <dsp:nvSpPr>
        <dsp:cNvPr id="0" name=""/>
        <dsp:cNvSpPr/>
      </dsp:nvSpPr>
      <dsp:spPr>
        <a:xfrm>
          <a:off x="1997784" y="1345188"/>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R-3 </a:t>
          </a:r>
          <a:r>
            <a:rPr lang="zh-CN" altLang="en-US" sz="1300" kern="1200" dirty="0">
              <a:solidFill>
                <a:schemeClr val="tx1"/>
              </a:solidFill>
              <a:latin typeface="微软雅黑" panose="020B0503020204020204" pitchFamily="34" charset="-122"/>
              <a:ea typeface="微软雅黑" panose="020B0503020204020204" pitchFamily="34" charset="-122"/>
            </a:rPr>
            <a:t>医学研究方法</a:t>
          </a:r>
        </a:p>
      </dsp:txBody>
      <dsp:txXfrm>
        <a:off x="2014887" y="1362291"/>
        <a:ext cx="1133660" cy="549727"/>
      </dsp:txXfrm>
    </dsp:sp>
    <dsp:sp modelId="{3F9CBABF-6BDC-466F-80E0-B66685BC9B68}">
      <dsp:nvSpPr>
        <dsp:cNvPr id="0" name=""/>
        <dsp:cNvSpPr/>
      </dsp:nvSpPr>
      <dsp:spPr>
        <a:xfrm>
          <a:off x="1530638" y="2297296"/>
          <a:ext cx="467146" cy="22763"/>
        </a:xfrm>
        <a:custGeom>
          <a:avLst/>
          <a:gdLst/>
          <a:ahLst/>
          <a:cxnLst/>
          <a:rect l="0" t="0" r="0" b="0"/>
          <a:pathLst>
            <a:path>
              <a:moveTo>
                <a:pt x="0" y="11381"/>
              </a:moveTo>
              <a:lnTo>
                <a:pt x="467146"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1752532" y="2296999"/>
        <a:ext cx="23357" cy="23357"/>
      </dsp:txXfrm>
    </dsp:sp>
    <dsp:sp modelId="{1A2BF146-B9E7-445E-AFAC-CC597012FB46}">
      <dsp:nvSpPr>
        <dsp:cNvPr id="0" name=""/>
        <dsp:cNvSpPr/>
      </dsp:nvSpPr>
      <dsp:spPr>
        <a:xfrm>
          <a:off x="1997784" y="2016711"/>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 </a:t>
          </a:r>
          <a:r>
            <a:rPr lang="zh-CN" altLang="en-US" sz="1300" kern="1200" dirty="0">
              <a:solidFill>
                <a:schemeClr val="tx1"/>
              </a:solidFill>
              <a:latin typeface="微软雅黑" panose="020B0503020204020204" pitchFamily="34" charset="-122"/>
              <a:ea typeface="微软雅黑" panose="020B0503020204020204" pitchFamily="34" charset="-122"/>
            </a:rPr>
            <a:t>预防医学、卫生学</a:t>
          </a:r>
        </a:p>
      </dsp:txBody>
      <dsp:txXfrm>
        <a:off x="2014887" y="2033814"/>
        <a:ext cx="1133660" cy="549727"/>
      </dsp:txXfrm>
    </dsp:sp>
    <dsp:sp modelId="{DE498117-CD2D-406D-B3F4-A83E14066845}">
      <dsp:nvSpPr>
        <dsp:cNvPr id="0" name=""/>
        <dsp:cNvSpPr/>
      </dsp:nvSpPr>
      <dsp:spPr>
        <a:xfrm rot="17132988">
          <a:off x="2527929" y="1457892"/>
          <a:ext cx="1742591" cy="22763"/>
        </a:xfrm>
        <a:custGeom>
          <a:avLst/>
          <a:gdLst/>
          <a:ahLst/>
          <a:cxnLst/>
          <a:rect l="0" t="0" r="0" b="0"/>
          <a:pathLst>
            <a:path>
              <a:moveTo>
                <a:pt x="0" y="11381"/>
              </a:moveTo>
              <a:lnTo>
                <a:pt x="1742591"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3355660" y="1425709"/>
        <a:ext cx="87129" cy="87129"/>
      </dsp:txXfrm>
    </dsp:sp>
    <dsp:sp modelId="{AD0B5D47-3258-498D-9549-8D4597E56ED3}">
      <dsp:nvSpPr>
        <dsp:cNvPr id="0" name=""/>
        <dsp:cNvSpPr/>
      </dsp:nvSpPr>
      <dsp:spPr>
        <a:xfrm>
          <a:off x="3632798" y="337903"/>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R11 </a:t>
          </a:r>
          <a:r>
            <a:rPr lang="zh-CN" altLang="en-US" sz="1300" kern="1200" dirty="0">
              <a:solidFill>
                <a:schemeClr val="tx1"/>
              </a:solidFill>
              <a:latin typeface="微软雅黑" panose="020B0503020204020204" pitchFamily="34" charset="-122"/>
              <a:ea typeface="微软雅黑" panose="020B0503020204020204" pitchFamily="34" charset="-122"/>
            </a:rPr>
            <a:t>卫生基础科学</a:t>
          </a:r>
        </a:p>
      </dsp:txBody>
      <dsp:txXfrm>
        <a:off x="3649901" y="355006"/>
        <a:ext cx="1133660" cy="549727"/>
      </dsp:txXfrm>
    </dsp:sp>
    <dsp:sp modelId="{B9EF0EE9-FC75-4758-B10D-1EE8E06DC13D}">
      <dsp:nvSpPr>
        <dsp:cNvPr id="0" name=""/>
        <dsp:cNvSpPr/>
      </dsp:nvSpPr>
      <dsp:spPr>
        <a:xfrm rot="17692822">
          <a:off x="2844056" y="1793654"/>
          <a:ext cx="1110337" cy="22763"/>
        </a:xfrm>
        <a:custGeom>
          <a:avLst/>
          <a:gdLst/>
          <a:ahLst/>
          <a:cxnLst/>
          <a:rect l="0" t="0" r="0" b="0"/>
          <a:pathLst>
            <a:path>
              <a:moveTo>
                <a:pt x="0" y="11381"/>
              </a:moveTo>
              <a:lnTo>
                <a:pt x="1110337"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371466" y="1777277"/>
        <a:ext cx="55516" cy="55516"/>
      </dsp:txXfrm>
    </dsp:sp>
    <dsp:sp modelId="{BCEDEB8E-4C6C-4568-9D50-9A6D8A7FBDF8}">
      <dsp:nvSpPr>
        <dsp:cNvPr id="0" name=""/>
        <dsp:cNvSpPr/>
      </dsp:nvSpPr>
      <dsp:spPr>
        <a:xfrm>
          <a:off x="3632798" y="1009426"/>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R12 </a:t>
          </a:r>
          <a:r>
            <a:rPr lang="zh-CN" altLang="en-US" sz="1300" kern="1200" dirty="0">
              <a:solidFill>
                <a:schemeClr val="tx1"/>
              </a:solidFill>
              <a:latin typeface="微软雅黑" panose="020B0503020204020204" pitchFamily="34" charset="-122"/>
              <a:ea typeface="微软雅黑" panose="020B0503020204020204" pitchFamily="34" charset="-122"/>
            </a:rPr>
            <a:t>环境卫生、环境医学</a:t>
          </a:r>
        </a:p>
      </dsp:txBody>
      <dsp:txXfrm>
        <a:off x="3649901" y="1026529"/>
        <a:ext cx="1133660" cy="549727"/>
      </dsp:txXfrm>
    </dsp:sp>
    <dsp:sp modelId="{AC5BCDFA-6E4F-449C-97BD-CEAB054008A3}">
      <dsp:nvSpPr>
        <dsp:cNvPr id="0" name=""/>
        <dsp:cNvSpPr/>
      </dsp:nvSpPr>
      <dsp:spPr>
        <a:xfrm rot="19457599">
          <a:off x="3111578" y="2129415"/>
          <a:ext cx="575292" cy="22763"/>
        </a:xfrm>
        <a:custGeom>
          <a:avLst/>
          <a:gdLst/>
          <a:ahLst/>
          <a:cxnLst/>
          <a:rect l="0" t="0" r="0" b="0"/>
          <a:pathLst>
            <a:path>
              <a:moveTo>
                <a:pt x="0" y="11381"/>
              </a:moveTo>
              <a:lnTo>
                <a:pt x="575292"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384842" y="2126415"/>
        <a:ext cx="28764" cy="28764"/>
      </dsp:txXfrm>
    </dsp:sp>
    <dsp:sp modelId="{78E431EC-7CB7-4BCE-B012-3DF835E691E0}">
      <dsp:nvSpPr>
        <dsp:cNvPr id="0" name=""/>
        <dsp:cNvSpPr/>
      </dsp:nvSpPr>
      <dsp:spPr>
        <a:xfrm>
          <a:off x="3632798" y="1680950"/>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R13 </a:t>
          </a:r>
          <a:r>
            <a:rPr lang="zh-CN" altLang="en-US" sz="1300" kern="1200" dirty="0">
              <a:solidFill>
                <a:schemeClr val="tx1"/>
              </a:solidFill>
              <a:latin typeface="微软雅黑" panose="020B0503020204020204" pitchFamily="34" charset="-122"/>
              <a:ea typeface="微软雅黑" panose="020B0503020204020204" pitchFamily="34" charset="-122"/>
            </a:rPr>
            <a:t>劳动卫生</a:t>
          </a:r>
        </a:p>
      </dsp:txBody>
      <dsp:txXfrm>
        <a:off x="3649901" y="1698053"/>
        <a:ext cx="1133660" cy="549727"/>
      </dsp:txXfrm>
    </dsp:sp>
    <dsp:sp modelId="{58C99DBE-BE37-4CD8-B68A-2569CFCC94E7}">
      <dsp:nvSpPr>
        <dsp:cNvPr id="0" name=""/>
        <dsp:cNvSpPr/>
      </dsp:nvSpPr>
      <dsp:spPr>
        <a:xfrm rot="2142401">
          <a:off x="3111578" y="2465177"/>
          <a:ext cx="575292" cy="22763"/>
        </a:xfrm>
        <a:custGeom>
          <a:avLst/>
          <a:gdLst/>
          <a:ahLst/>
          <a:cxnLst/>
          <a:rect l="0" t="0" r="0" b="0"/>
          <a:pathLst>
            <a:path>
              <a:moveTo>
                <a:pt x="0" y="11381"/>
              </a:moveTo>
              <a:lnTo>
                <a:pt x="575292"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384842" y="2462177"/>
        <a:ext cx="28764" cy="28764"/>
      </dsp:txXfrm>
    </dsp:sp>
    <dsp:sp modelId="{119937B6-30AE-4356-A7AD-58CF6528B9AA}">
      <dsp:nvSpPr>
        <dsp:cNvPr id="0" name=""/>
        <dsp:cNvSpPr/>
      </dsp:nvSpPr>
      <dsp:spPr>
        <a:xfrm>
          <a:off x="3632798" y="2352473"/>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 </a:t>
          </a:r>
          <a:r>
            <a:rPr lang="zh-CN" altLang="en-US" sz="1300" kern="1200" dirty="0">
              <a:solidFill>
                <a:schemeClr val="tx1"/>
              </a:solidFill>
              <a:latin typeface="微软雅黑" panose="020B0503020204020204" pitchFamily="34" charset="-122"/>
              <a:ea typeface="微软雅黑" panose="020B0503020204020204" pitchFamily="34" charset="-122"/>
            </a:rPr>
            <a:t>放射卫生</a:t>
          </a:r>
        </a:p>
      </dsp:txBody>
      <dsp:txXfrm>
        <a:off x="3649901" y="2369576"/>
        <a:ext cx="1133660" cy="549727"/>
      </dsp:txXfrm>
    </dsp:sp>
    <dsp:sp modelId="{FB9F7EC8-7801-4EC8-A546-A304F3BDEA22}">
      <dsp:nvSpPr>
        <dsp:cNvPr id="0" name=""/>
        <dsp:cNvSpPr/>
      </dsp:nvSpPr>
      <dsp:spPr>
        <a:xfrm rot="17692822">
          <a:off x="4479069" y="2129415"/>
          <a:ext cx="1110337" cy="22763"/>
        </a:xfrm>
        <a:custGeom>
          <a:avLst/>
          <a:gdLst/>
          <a:ahLst/>
          <a:cxnLst/>
          <a:rect l="0" t="0" r="0" b="0"/>
          <a:pathLst>
            <a:path>
              <a:moveTo>
                <a:pt x="0" y="11381"/>
              </a:moveTo>
              <a:lnTo>
                <a:pt x="1110337"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5006479" y="2113039"/>
        <a:ext cx="55516" cy="55516"/>
      </dsp:txXfrm>
    </dsp:sp>
    <dsp:sp modelId="{ADDA1F15-D8B7-4F45-9F3A-049470D67897}">
      <dsp:nvSpPr>
        <dsp:cNvPr id="0" name=""/>
        <dsp:cNvSpPr/>
      </dsp:nvSpPr>
      <dsp:spPr>
        <a:xfrm>
          <a:off x="5267811" y="1345188"/>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R141 </a:t>
          </a:r>
          <a:r>
            <a:rPr lang="zh-CN" altLang="en-US" sz="1300" kern="1200" dirty="0">
              <a:solidFill>
                <a:schemeClr val="tx1"/>
              </a:solidFill>
              <a:latin typeface="微软雅黑" panose="020B0503020204020204" pitchFamily="34" charset="-122"/>
              <a:ea typeface="微软雅黑" panose="020B0503020204020204" pitchFamily="34" charset="-122"/>
            </a:rPr>
            <a:t>规章制度</a:t>
          </a:r>
        </a:p>
      </dsp:txBody>
      <dsp:txXfrm>
        <a:off x="5284914" y="1362291"/>
        <a:ext cx="1133660" cy="549727"/>
      </dsp:txXfrm>
    </dsp:sp>
    <dsp:sp modelId="{A637FE9C-F11C-4E1D-A7D0-C9B04439C1F2}">
      <dsp:nvSpPr>
        <dsp:cNvPr id="0" name=""/>
        <dsp:cNvSpPr/>
      </dsp:nvSpPr>
      <dsp:spPr>
        <a:xfrm rot="19457599">
          <a:off x="4746591" y="2465177"/>
          <a:ext cx="575292" cy="22763"/>
        </a:xfrm>
        <a:custGeom>
          <a:avLst/>
          <a:gdLst/>
          <a:ahLst/>
          <a:cxnLst/>
          <a:rect l="0" t="0" r="0" b="0"/>
          <a:pathLst>
            <a:path>
              <a:moveTo>
                <a:pt x="0" y="11381"/>
              </a:moveTo>
              <a:lnTo>
                <a:pt x="575292"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5019855" y="2462177"/>
        <a:ext cx="28764" cy="28764"/>
      </dsp:txXfrm>
    </dsp:sp>
    <dsp:sp modelId="{56B57477-AD50-45A9-A4AF-4B38746E83FE}">
      <dsp:nvSpPr>
        <dsp:cNvPr id="0" name=""/>
        <dsp:cNvSpPr/>
      </dsp:nvSpPr>
      <dsp:spPr>
        <a:xfrm>
          <a:off x="5267811" y="2016711"/>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R142 </a:t>
          </a:r>
          <a:r>
            <a:rPr lang="zh-CN" altLang="en-US" sz="1300" kern="1200" dirty="0">
              <a:solidFill>
                <a:schemeClr val="tx1"/>
              </a:solidFill>
              <a:latin typeface="微软雅黑" panose="020B0503020204020204" pitchFamily="34" charset="-122"/>
              <a:ea typeface="微软雅黑" panose="020B0503020204020204" pitchFamily="34" charset="-122"/>
            </a:rPr>
            <a:t>防护方法</a:t>
          </a:r>
        </a:p>
      </dsp:txBody>
      <dsp:txXfrm>
        <a:off x="5284914" y="2033814"/>
        <a:ext cx="1133660" cy="549727"/>
      </dsp:txXfrm>
    </dsp:sp>
    <dsp:sp modelId="{0BF287E4-A5EC-4394-8AC2-80CBF8B242A0}">
      <dsp:nvSpPr>
        <dsp:cNvPr id="0" name=""/>
        <dsp:cNvSpPr/>
      </dsp:nvSpPr>
      <dsp:spPr>
        <a:xfrm rot="18289469">
          <a:off x="6260237" y="1961534"/>
          <a:ext cx="818027" cy="22763"/>
        </a:xfrm>
        <a:custGeom>
          <a:avLst/>
          <a:gdLst/>
          <a:ahLst/>
          <a:cxnLst/>
          <a:rect l="0" t="0" r="0" b="0"/>
          <a:pathLst>
            <a:path>
              <a:moveTo>
                <a:pt x="0" y="11381"/>
              </a:moveTo>
              <a:lnTo>
                <a:pt x="818027"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6648800" y="1952466"/>
        <a:ext cx="40901" cy="40901"/>
      </dsp:txXfrm>
    </dsp:sp>
    <dsp:sp modelId="{7691A34F-0BE6-4BC2-A238-42DFACB67840}">
      <dsp:nvSpPr>
        <dsp:cNvPr id="0" name=""/>
        <dsp:cNvSpPr/>
      </dsp:nvSpPr>
      <dsp:spPr>
        <a:xfrm>
          <a:off x="6902824" y="1345188"/>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R142+.1 </a:t>
          </a:r>
          <a:r>
            <a:rPr lang="zh-CN" altLang="en-US" sz="1300" kern="1200" dirty="0">
              <a:solidFill>
                <a:schemeClr val="tx1"/>
              </a:solidFill>
              <a:latin typeface="微软雅黑" panose="020B0503020204020204" pitchFamily="34" charset="-122"/>
              <a:ea typeface="微软雅黑" panose="020B0503020204020204" pitchFamily="34" charset="-122"/>
            </a:rPr>
            <a:t>一般方法</a:t>
          </a:r>
        </a:p>
      </dsp:txBody>
      <dsp:txXfrm>
        <a:off x="6919927" y="1362291"/>
        <a:ext cx="1133660" cy="549727"/>
      </dsp:txXfrm>
    </dsp:sp>
    <dsp:sp modelId="{866FC6BD-6839-4559-AB66-4E6AD9F1B01B}">
      <dsp:nvSpPr>
        <dsp:cNvPr id="0" name=""/>
        <dsp:cNvSpPr/>
      </dsp:nvSpPr>
      <dsp:spPr>
        <a:xfrm>
          <a:off x="6435678" y="2297296"/>
          <a:ext cx="467146" cy="22763"/>
        </a:xfrm>
        <a:custGeom>
          <a:avLst/>
          <a:gdLst/>
          <a:ahLst/>
          <a:cxnLst/>
          <a:rect l="0" t="0" r="0" b="0"/>
          <a:pathLst>
            <a:path>
              <a:moveTo>
                <a:pt x="0" y="11381"/>
              </a:moveTo>
              <a:lnTo>
                <a:pt x="467146"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6657572" y="2296999"/>
        <a:ext cx="23357" cy="23357"/>
      </dsp:txXfrm>
    </dsp:sp>
    <dsp:sp modelId="{611AADD5-961D-4AC8-9FEE-174A248ECF47}">
      <dsp:nvSpPr>
        <dsp:cNvPr id="0" name=""/>
        <dsp:cNvSpPr/>
      </dsp:nvSpPr>
      <dsp:spPr>
        <a:xfrm>
          <a:off x="6902824" y="2016711"/>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R142+.2 </a:t>
          </a:r>
          <a:r>
            <a:rPr lang="zh-CN" altLang="en-US" sz="1300" kern="1200" dirty="0">
              <a:solidFill>
                <a:schemeClr val="tx1"/>
              </a:solidFill>
              <a:latin typeface="微软雅黑" panose="020B0503020204020204" pitchFamily="34" charset="-122"/>
              <a:ea typeface="微软雅黑" panose="020B0503020204020204" pitchFamily="34" charset="-122"/>
            </a:rPr>
            <a:t>物理方法</a:t>
          </a:r>
        </a:p>
      </dsp:txBody>
      <dsp:txXfrm>
        <a:off x="6919927" y="2033814"/>
        <a:ext cx="1133660" cy="549727"/>
      </dsp:txXfrm>
    </dsp:sp>
    <dsp:sp modelId="{00CA00CA-1589-4C27-A3F8-C37426A7E908}">
      <dsp:nvSpPr>
        <dsp:cNvPr id="0" name=""/>
        <dsp:cNvSpPr/>
      </dsp:nvSpPr>
      <dsp:spPr>
        <a:xfrm rot="3310531">
          <a:off x="6260237" y="2633058"/>
          <a:ext cx="818027" cy="22763"/>
        </a:xfrm>
        <a:custGeom>
          <a:avLst/>
          <a:gdLst/>
          <a:ahLst/>
          <a:cxnLst/>
          <a:rect l="0" t="0" r="0" b="0"/>
          <a:pathLst>
            <a:path>
              <a:moveTo>
                <a:pt x="0" y="11381"/>
              </a:moveTo>
              <a:lnTo>
                <a:pt x="818027"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6648800" y="2623989"/>
        <a:ext cx="40901" cy="40901"/>
      </dsp:txXfrm>
    </dsp:sp>
    <dsp:sp modelId="{83DC563C-5E6A-4E49-9CA4-854A2755DE51}">
      <dsp:nvSpPr>
        <dsp:cNvPr id="0" name=""/>
        <dsp:cNvSpPr/>
      </dsp:nvSpPr>
      <dsp:spPr>
        <a:xfrm>
          <a:off x="6902824" y="2688235"/>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a:t>
          </a:r>
          <a:endParaRPr lang="zh-CN" altLang="en-US" sz="1300" kern="1200" dirty="0">
            <a:solidFill>
              <a:schemeClr val="tx1"/>
            </a:solidFill>
            <a:latin typeface="微软雅黑" panose="020B0503020204020204" pitchFamily="34" charset="-122"/>
            <a:ea typeface="微软雅黑" panose="020B0503020204020204" pitchFamily="34" charset="-122"/>
          </a:endParaRPr>
        </a:p>
      </dsp:txBody>
      <dsp:txXfrm>
        <a:off x="6919927" y="2705338"/>
        <a:ext cx="1133660" cy="549727"/>
      </dsp:txXfrm>
    </dsp:sp>
    <dsp:sp modelId="{C18CD153-CB92-46A5-B7F7-963DD82B190D}">
      <dsp:nvSpPr>
        <dsp:cNvPr id="0" name=""/>
        <dsp:cNvSpPr/>
      </dsp:nvSpPr>
      <dsp:spPr>
        <a:xfrm rot="2142401">
          <a:off x="4746591" y="2800939"/>
          <a:ext cx="575292" cy="22763"/>
        </a:xfrm>
        <a:custGeom>
          <a:avLst/>
          <a:gdLst/>
          <a:ahLst/>
          <a:cxnLst/>
          <a:rect l="0" t="0" r="0" b="0"/>
          <a:pathLst>
            <a:path>
              <a:moveTo>
                <a:pt x="0" y="11381"/>
              </a:moveTo>
              <a:lnTo>
                <a:pt x="575292"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5019855" y="2797938"/>
        <a:ext cx="28764" cy="28764"/>
      </dsp:txXfrm>
    </dsp:sp>
    <dsp:sp modelId="{6EDFADD5-0D81-41AD-AA47-A6B6948AA1E2}">
      <dsp:nvSpPr>
        <dsp:cNvPr id="0" name=""/>
        <dsp:cNvSpPr/>
      </dsp:nvSpPr>
      <dsp:spPr>
        <a:xfrm>
          <a:off x="5267811" y="2688235"/>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R143 </a:t>
          </a:r>
          <a:r>
            <a:rPr lang="zh-CN" altLang="en-US" sz="1300" kern="1200" dirty="0">
              <a:solidFill>
                <a:schemeClr val="tx1"/>
              </a:solidFill>
              <a:latin typeface="微软雅黑" panose="020B0503020204020204" pitchFamily="34" charset="-122"/>
              <a:ea typeface="微软雅黑" panose="020B0503020204020204" pitchFamily="34" charset="-122"/>
            </a:rPr>
            <a:t>防护用具和设备</a:t>
          </a:r>
        </a:p>
      </dsp:txBody>
      <dsp:txXfrm>
        <a:off x="5284914" y="2705338"/>
        <a:ext cx="1133660" cy="549727"/>
      </dsp:txXfrm>
    </dsp:sp>
    <dsp:sp modelId="{2480A3BE-CA1D-4E6F-8819-0881124CF09D}">
      <dsp:nvSpPr>
        <dsp:cNvPr id="0" name=""/>
        <dsp:cNvSpPr/>
      </dsp:nvSpPr>
      <dsp:spPr>
        <a:xfrm rot="3907178">
          <a:off x="4479069" y="3136700"/>
          <a:ext cx="1110337" cy="22763"/>
        </a:xfrm>
        <a:custGeom>
          <a:avLst/>
          <a:gdLst/>
          <a:ahLst/>
          <a:cxnLst/>
          <a:rect l="0" t="0" r="0" b="0"/>
          <a:pathLst>
            <a:path>
              <a:moveTo>
                <a:pt x="0" y="11381"/>
              </a:moveTo>
              <a:lnTo>
                <a:pt x="1110337" y="11381"/>
              </a:lnTo>
            </a:path>
          </a:pathLst>
        </a:custGeom>
        <a:noFill/>
        <a:ln w="15875" cap="flat" cmpd="sng" algn="ctr">
          <a:solidFill>
            <a:schemeClr val="accent6">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5006479" y="3120324"/>
        <a:ext cx="55516" cy="55516"/>
      </dsp:txXfrm>
    </dsp:sp>
    <dsp:sp modelId="{27DE1217-F49B-4ADC-B1D0-DCFFF4CCB1F1}">
      <dsp:nvSpPr>
        <dsp:cNvPr id="0" name=""/>
        <dsp:cNvSpPr/>
      </dsp:nvSpPr>
      <dsp:spPr>
        <a:xfrm>
          <a:off x="5267811" y="3359758"/>
          <a:ext cx="1167866" cy="583933"/>
        </a:xfrm>
        <a:prstGeom prst="roundRect">
          <a:avLst>
            <a:gd name="adj" fmla="val 10000"/>
          </a:avLst>
        </a:prstGeom>
        <a:solidFill>
          <a:schemeClr val="accent6">
            <a:alpha val="3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a:t>
          </a:r>
          <a:endParaRPr lang="zh-CN" altLang="en-US" sz="1300" kern="1200" dirty="0">
            <a:solidFill>
              <a:schemeClr val="tx1"/>
            </a:solidFill>
            <a:latin typeface="微软雅黑" panose="020B0503020204020204" pitchFamily="34" charset="-122"/>
            <a:ea typeface="微软雅黑" panose="020B0503020204020204" pitchFamily="34" charset="-122"/>
          </a:endParaRPr>
        </a:p>
      </dsp:txBody>
      <dsp:txXfrm>
        <a:off x="5284914" y="3376861"/>
        <a:ext cx="1133660" cy="549727"/>
      </dsp:txXfrm>
    </dsp:sp>
    <dsp:sp modelId="{72876B27-2631-4F8E-8715-9E3C9C85AB86}">
      <dsp:nvSpPr>
        <dsp:cNvPr id="0" name=""/>
        <dsp:cNvSpPr/>
      </dsp:nvSpPr>
      <dsp:spPr>
        <a:xfrm rot="3907178">
          <a:off x="2844056" y="2800939"/>
          <a:ext cx="1110337" cy="22763"/>
        </a:xfrm>
        <a:custGeom>
          <a:avLst/>
          <a:gdLst/>
          <a:ahLst/>
          <a:cxnLst/>
          <a:rect l="0" t="0" r="0" b="0"/>
          <a:pathLst>
            <a:path>
              <a:moveTo>
                <a:pt x="0" y="11381"/>
              </a:moveTo>
              <a:lnTo>
                <a:pt x="1110337"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371466" y="2784562"/>
        <a:ext cx="55516" cy="55516"/>
      </dsp:txXfrm>
    </dsp:sp>
    <dsp:sp modelId="{7993E89A-DC2A-4D3D-81D3-FDB9FCCA4EF2}">
      <dsp:nvSpPr>
        <dsp:cNvPr id="0" name=""/>
        <dsp:cNvSpPr/>
      </dsp:nvSpPr>
      <dsp:spPr>
        <a:xfrm>
          <a:off x="3632798" y="3023996"/>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R15 </a:t>
          </a:r>
          <a:r>
            <a:rPr lang="zh-CN" altLang="en-US" sz="1300" kern="1200" dirty="0">
              <a:solidFill>
                <a:schemeClr val="tx1"/>
              </a:solidFill>
              <a:latin typeface="微软雅黑" panose="020B0503020204020204" pitchFamily="34" charset="-122"/>
              <a:ea typeface="微软雅黑" panose="020B0503020204020204" pitchFamily="34" charset="-122"/>
            </a:rPr>
            <a:t>营养卫生、食品卫生</a:t>
          </a:r>
        </a:p>
      </dsp:txBody>
      <dsp:txXfrm>
        <a:off x="3649901" y="3041099"/>
        <a:ext cx="1133660" cy="549727"/>
      </dsp:txXfrm>
    </dsp:sp>
    <dsp:sp modelId="{EFD38444-5E35-4790-9A6F-5868C60A0F79}">
      <dsp:nvSpPr>
        <dsp:cNvPr id="0" name=""/>
        <dsp:cNvSpPr/>
      </dsp:nvSpPr>
      <dsp:spPr>
        <a:xfrm rot="4467012">
          <a:off x="2527929" y="3136700"/>
          <a:ext cx="1742591" cy="22763"/>
        </a:xfrm>
        <a:custGeom>
          <a:avLst/>
          <a:gdLst/>
          <a:ahLst/>
          <a:cxnLst/>
          <a:rect l="0" t="0" r="0" b="0"/>
          <a:pathLst>
            <a:path>
              <a:moveTo>
                <a:pt x="0" y="11381"/>
              </a:moveTo>
              <a:lnTo>
                <a:pt x="1742591" y="11381"/>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3355660" y="3104517"/>
        <a:ext cx="87129" cy="87129"/>
      </dsp:txXfrm>
    </dsp:sp>
    <dsp:sp modelId="{2252ECFB-183C-46C0-A1D8-A815B7FCB9EC}">
      <dsp:nvSpPr>
        <dsp:cNvPr id="0" name=""/>
        <dsp:cNvSpPr/>
      </dsp:nvSpPr>
      <dsp:spPr>
        <a:xfrm>
          <a:off x="3632798" y="3695520"/>
          <a:ext cx="1167866" cy="583933"/>
        </a:xfrm>
        <a:prstGeom prst="roundRect">
          <a:avLst>
            <a:gd name="adj" fmla="val 10000"/>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a:t>
          </a:r>
          <a:endParaRPr lang="zh-CN" altLang="en-US" sz="1300" kern="1200" dirty="0">
            <a:solidFill>
              <a:schemeClr val="tx1"/>
            </a:solidFill>
            <a:latin typeface="微软雅黑" panose="020B0503020204020204" pitchFamily="34" charset="-122"/>
            <a:ea typeface="微软雅黑" panose="020B0503020204020204" pitchFamily="34" charset="-122"/>
          </a:endParaRPr>
        </a:p>
      </dsp:txBody>
      <dsp:txXfrm>
        <a:off x="3649901" y="3712623"/>
        <a:ext cx="1133660" cy="549727"/>
      </dsp:txXfrm>
    </dsp:sp>
    <dsp:sp modelId="{DD49F8F6-BC91-4DCA-8C42-5C0FB1604523}">
      <dsp:nvSpPr>
        <dsp:cNvPr id="0" name=""/>
        <dsp:cNvSpPr/>
      </dsp:nvSpPr>
      <dsp:spPr>
        <a:xfrm rot="3310531">
          <a:off x="1355197" y="2633058"/>
          <a:ext cx="818027" cy="22763"/>
        </a:xfrm>
        <a:custGeom>
          <a:avLst/>
          <a:gdLst/>
          <a:ahLst/>
          <a:cxnLst/>
          <a:rect l="0" t="0" r="0" b="0"/>
          <a:pathLst>
            <a:path>
              <a:moveTo>
                <a:pt x="0" y="11381"/>
              </a:moveTo>
              <a:lnTo>
                <a:pt x="818027"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1743760" y="2623989"/>
        <a:ext cx="40901" cy="40901"/>
      </dsp:txXfrm>
    </dsp:sp>
    <dsp:sp modelId="{5A3964F4-9029-4023-8415-4D424B5D63C1}">
      <dsp:nvSpPr>
        <dsp:cNvPr id="0" name=""/>
        <dsp:cNvSpPr/>
      </dsp:nvSpPr>
      <dsp:spPr>
        <a:xfrm>
          <a:off x="1997784" y="2688235"/>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R2 </a:t>
          </a:r>
          <a:r>
            <a:rPr lang="zh-CN" altLang="en-US" sz="1300" kern="1200" dirty="0">
              <a:solidFill>
                <a:schemeClr val="tx1"/>
              </a:solidFill>
              <a:latin typeface="微软雅黑" panose="020B0503020204020204" pitchFamily="34" charset="-122"/>
              <a:ea typeface="微软雅黑" panose="020B0503020204020204" pitchFamily="34" charset="-122"/>
            </a:rPr>
            <a:t>中国医学</a:t>
          </a:r>
        </a:p>
      </dsp:txBody>
      <dsp:txXfrm>
        <a:off x="2014887" y="2705338"/>
        <a:ext cx="1133660" cy="549727"/>
      </dsp:txXfrm>
    </dsp:sp>
    <dsp:sp modelId="{FECFE944-65F0-4279-874B-36162A8BE9B0}">
      <dsp:nvSpPr>
        <dsp:cNvPr id="0" name=""/>
        <dsp:cNvSpPr/>
      </dsp:nvSpPr>
      <dsp:spPr>
        <a:xfrm rot="4249260">
          <a:off x="1053226" y="2968819"/>
          <a:ext cx="1421970" cy="22763"/>
        </a:xfrm>
        <a:custGeom>
          <a:avLst/>
          <a:gdLst/>
          <a:ahLst/>
          <a:cxnLst/>
          <a:rect l="0" t="0" r="0" b="0"/>
          <a:pathLst>
            <a:path>
              <a:moveTo>
                <a:pt x="0" y="11381"/>
              </a:moveTo>
              <a:lnTo>
                <a:pt x="1421970"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1728662" y="2944652"/>
        <a:ext cx="71098" cy="71098"/>
      </dsp:txXfrm>
    </dsp:sp>
    <dsp:sp modelId="{89A4BD02-7AB4-4078-8659-E081253CA9EE}">
      <dsp:nvSpPr>
        <dsp:cNvPr id="0" name=""/>
        <dsp:cNvSpPr/>
      </dsp:nvSpPr>
      <dsp:spPr>
        <a:xfrm>
          <a:off x="1997784" y="3359758"/>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a:t>
          </a:r>
          <a:endParaRPr lang="zh-CN" altLang="en-US" sz="1300" kern="1200" dirty="0">
            <a:solidFill>
              <a:schemeClr val="tx1"/>
            </a:solidFill>
            <a:latin typeface="微软雅黑" panose="020B0503020204020204" pitchFamily="34" charset="-122"/>
            <a:ea typeface="微软雅黑" panose="020B0503020204020204" pitchFamily="34" charset="-122"/>
          </a:endParaRPr>
        </a:p>
      </dsp:txBody>
      <dsp:txXfrm>
        <a:off x="2014887" y="3376861"/>
        <a:ext cx="1133660" cy="549727"/>
      </dsp:txXfrm>
    </dsp:sp>
    <dsp:sp modelId="{41F2ED2F-8B58-47C1-A5B5-D7546DC289B5}">
      <dsp:nvSpPr>
        <dsp:cNvPr id="0" name=""/>
        <dsp:cNvSpPr/>
      </dsp:nvSpPr>
      <dsp:spPr>
        <a:xfrm rot="4616685">
          <a:off x="730200" y="3304581"/>
          <a:ext cx="2068022" cy="22763"/>
        </a:xfrm>
        <a:custGeom>
          <a:avLst/>
          <a:gdLst/>
          <a:ahLst/>
          <a:cxnLst/>
          <a:rect l="0" t="0" r="0" b="0"/>
          <a:pathLst>
            <a:path>
              <a:moveTo>
                <a:pt x="0" y="11381"/>
              </a:moveTo>
              <a:lnTo>
                <a:pt x="2068022" y="113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solidFill>
              <a:schemeClr val="tx1"/>
            </a:solidFill>
          </a:endParaRPr>
        </a:p>
      </dsp:txBody>
      <dsp:txXfrm>
        <a:off x="1712510" y="3264262"/>
        <a:ext cx="103401" cy="103401"/>
      </dsp:txXfrm>
    </dsp:sp>
    <dsp:sp modelId="{D18E351E-1058-4C92-B079-E94C3B422D69}">
      <dsp:nvSpPr>
        <dsp:cNvPr id="0" name=""/>
        <dsp:cNvSpPr/>
      </dsp:nvSpPr>
      <dsp:spPr>
        <a:xfrm>
          <a:off x="1997784" y="4031281"/>
          <a:ext cx="1167866" cy="583933"/>
        </a:xfrm>
        <a:prstGeom prst="roundRect">
          <a:avLst>
            <a:gd name="adj" fmla="val 10000"/>
          </a:avLst>
        </a:prstGeom>
        <a:solidFill>
          <a:schemeClr val="accent6">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微软雅黑" panose="020B0503020204020204" pitchFamily="34" charset="-122"/>
              <a:ea typeface="微软雅黑" panose="020B0503020204020204" pitchFamily="34" charset="-122"/>
            </a:rPr>
            <a:t>R9 </a:t>
          </a:r>
          <a:r>
            <a:rPr lang="zh-CN" altLang="en-US" sz="1300" kern="1200" dirty="0">
              <a:solidFill>
                <a:schemeClr val="tx1"/>
              </a:solidFill>
              <a:latin typeface="微软雅黑" panose="020B0503020204020204" pitchFamily="34" charset="-122"/>
              <a:ea typeface="微软雅黑" panose="020B0503020204020204" pitchFamily="34" charset="-122"/>
            </a:rPr>
            <a:t>药学</a:t>
          </a:r>
        </a:p>
      </dsp:txBody>
      <dsp:txXfrm>
        <a:off x="2014887" y="4048384"/>
        <a:ext cx="1133660" cy="5497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F552-7380-472B-A649-258B8FB6BF3C}" type="datetimeFigureOut">
              <a:rPr lang="zh-CN" altLang="en-US" smtClean="0"/>
              <a:t>2021/10/7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AA7E1-D7BE-4C71-B964-51B945BE6B71}" type="slidenum">
              <a:rPr lang="zh-CN" altLang="en-US" smtClean="0"/>
              <a:t>‹#›</a:t>
            </a:fld>
            <a:endParaRPr lang="zh-CN" altLang="en-US"/>
          </a:p>
        </p:txBody>
      </p:sp>
    </p:spTree>
    <p:extLst>
      <p:ext uri="{BB962C8B-B14F-4D97-AF65-F5344CB8AC3E}">
        <p14:creationId xmlns:p14="http://schemas.microsoft.com/office/powerpoint/2010/main" val="2721423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aike.baidu.com/item/%E5%9B%BD%E9%99%85%E5%8D%81%E8%BF%9B%E5%88%86%E7%B1%BB%E6%B3%95"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baike.baidu.com/item/%E5%88%86%E7%B1%BB%E6%A3%80%E7%B4%A2/7793188" TargetMode="External"/><Relationship Id="rId4" Type="http://schemas.openxmlformats.org/officeDocument/2006/relationships/hyperlink" Target="https://baike.baidu.com/item/%E7%AD%89%E7%BA%A7%E5%88%97%E4%B8%BE%E5%BC%8F%E5%88%86%E7%B1%BB%E6%B3%95/786559"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baike.baidu.com/item/%E4%BF%84%E4%BA%A5%E4%BF%84%E5%B7%9E" TargetMode="External"/><Relationship Id="rId3" Type="http://schemas.openxmlformats.org/officeDocument/2006/relationships/hyperlink" Target="https://baike.baidu.com/item/Web" TargetMode="External"/><Relationship Id="rId7" Type="http://schemas.openxmlformats.org/officeDocument/2006/relationships/hyperlink" Target="https://baike.baidu.com/item/NCSA"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baike.baidu.com/item/OCLC" TargetMode="External"/><Relationship Id="rId5" Type="http://schemas.openxmlformats.org/officeDocument/2006/relationships/hyperlink" Target="https://baike.baidu.com/item/%E8%A7%A3%E5%86%B3%E6%96%B9%E6%A1%88/5683191" TargetMode="External"/><Relationship Id="rId4" Type="http://schemas.openxmlformats.org/officeDocument/2006/relationships/hyperlink" Target="https://baike.baidu.com/item/%E5%85%83%E6%95%B0%E6%8D%AE/1946090" TargetMode="Externa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baike.baidu.com/item/%E4%BF%84%E4%BA%A5%E4%BF%84%E5%B7%9E" TargetMode="External"/><Relationship Id="rId3" Type="http://schemas.openxmlformats.org/officeDocument/2006/relationships/hyperlink" Target="https://baike.baidu.com/item/Web" TargetMode="External"/><Relationship Id="rId7" Type="http://schemas.openxmlformats.org/officeDocument/2006/relationships/hyperlink" Target="https://baike.baidu.com/item/NCSA"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baike.baidu.com/item/OCLC" TargetMode="External"/><Relationship Id="rId5" Type="http://schemas.openxmlformats.org/officeDocument/2006/relationships/hyperlink" Target="https://baike.baidu.com/item/%E8%A7%A3%E5%86%B3%E6%96%B9%E6%A1%88/5683191" TargetMode="External"/><Relationship Id="rId4" Type="http://schemas.openxmlformats.org/officeDocument/2006/relationships/hyperlink" Target="https://baike.baidu.com/item/%E5%85%83%E6%95%B0%E6%8D%AE/1946090" TargetMode="Externa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baike.baidu.com/item/%E4%BF%84%E4%BA%A5%E4%BF%84%E5%B7%9E" TargetMode="External"/><Relationship Id="rId3" Type="http://schemas.openxmlformats.org/officeDocument/2006/relationships/hyperlink" Target="https://baike.baidu.com/item/Web" TargetMode="External"/><Relationship Id="rId7" Type="http://schemas.openxmlformats.org/officeDocument/2006/relationships/hyperlink" Target="https://baike.baidu.com/item/NCSA"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baike.baidu.com/item/OCLC" TargetMode="External"/><Relationship Id="rId5" Type="http://schemas.openxmlformats.org/officeDocument/2006/relationships/hyperlink" Target="https://baike.baidu.com/item/%E8%A7%A3%E5%86%B3%E6%96%B9%E6%A1%88/5683191" TargetMode="External"/><Relationship Id="rId4" Type="http://schemas.openxmlformats.org/officeDocument/2006/relationships/hyperlink" Target="https://baike.baidu.com/item/%E5%85%83%E6%95%B0%E6%8D%AE/1946090" TargetMode="Externa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baike.baidu.com/item/%E4%BF%84%E4%BA%A5%E4%BF%84%E5%B7%9E" TargetMode="External"/><Relationship Id="rId3" Type="http://schemas.openxmlformats.org/officeDocument/2006/relationships/hyperlink" Target="https://baike.baidu.com/item/Web" TargetMode="External"/><Relationship Id="rId7" Type="http://schemas.openxmlformats.org/officeDocument/2006/relationships/hyperlink" Target="https://baike.baidu.com/item/NCSA"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baike.baidu.com/item/OCLC" TargetMode="External"/><Relationship Id="rId5" Type="http://schemas.openxmlformats.org/officeDocument/2006/relationships/hyperlink" Target="https://baike.baidu.com/item/%E8%A7%A3%E5%86%B3%E6%96%B9%E6%A1%88/5683191" TargetMode="External"/><Relationship Id="rId4" Type="http://schemas.openxmlformats.org/officeDocument/2006/relationships/hyperlink" Target="https://baike.baidu.com/item/%E5%85%83%E6%95%B0%E6%8D%AE/1946090"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ppt1：</a:t>
            </a:r>
          </a:p>
          <a:p>
            <a:r>
              <a:rPr lang="zh-CN" altLang="zh-CN" sz="1200" kern="1200" dirty="0">
                <a:solidFill>
                  <a:schemeClr val="tx1"/>
                </a:solidFill>
                <a:effectLst/>
                <a:latin typeface="+mn-lt"/>
                <a:ea typeface="+mn-ea"/>
                <a:cs typeface="+mn-cs"/>
              </a:rPr>
              <a:t>同学们好！欢迎大家继续参与《信息资源管理导论》在线课程的学习，我是南京大学裴雷，今天将由我给大家介绍第四章《信息组织》的内容，</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这章的主题是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信息资源的</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序化与优化，主要分五个小节，分别是：文献信息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组织、信息描述与组织方法、网络信息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组织、知识组织以及未来的信息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1</a:t>
            </a:fld>
            <a:endParaRPr lang="zh-CN" altLang="en-US"/>
          </a:p>
        </p:txBody>
      </p:sp>
    </p:spTree>
    <p:extLst>
      <p:ext uri="{BB962C8B-B14F-4D97-AF65-F5344CB8AC3E}">
        <p14:creationId xmlns:p14="http://schemas.microsoft.com/office/powerpoint/2010/main" val="170654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46021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76722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15371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21927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63748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61917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82819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13052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58320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05644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1340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第一节，我们主要介绍文献信息资源组织的基本方法和原理。</a:t>
            </a:r>
          </a:p>
        </p:txBody>
      </p:sp>
      <p:sp>
        <p:nvSpPr>
          <p:cNvPr id="4" name="灯片编号占位符 3"/>
          <p:cNvSpPr>
            <a:spLocks noGrp="1"/>
          </p:cNvSpPr>
          <p:nvPr>
            <p:ph type="sldNum" sz="quarter" idx="10"/>
          </p:nvPr>
        </p:nvSpPr>
        <p:spPr/>
        <p:txBody>
          <a:bodyPr/>
          <a:lstStyle/>
          <a:p>
            <a:fld id="{83CD84F4-6D94-4782-A51D-C62AC67B3A10}" type="slidenum">
              <a:rPr lang="zh-CN" altLang="en-US" smtClean="0"/>
              <a:t>11</a:t>
            </a:fld>
            <a:endParaRPr lang="zh-CN" altLang="en-US"/>
          </a:p>
        </p:txBody>
      </p:sp>
    </p:spTree>
    <p:extLst>
      <p:ext uri="{BB962C8B-B14F-4D97-AF65-F5344CB8AC3E}">
        <p14:creationId xmlns:p14="http://schemas.microsoft.com/office/powerpoint/2010/main" val="20970536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328212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23101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76053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35623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34852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63178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83993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54764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41413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73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第一轮辩论：</a:t>
            </a:r>
            <a:r>
              <a:rPr lang="en-US" altLang="zh-CN" dirty="0"/>
              <a:t>John Millard</a:t>
            </a:r>
            <a:r>
              <a:rPr lang="zh-CN" altLang="en-US" dirty="0"/>
              <a:t>；</a:t>
            </a:r>
            <a:endParaRPr lang="en-US" altLang="zh-CN" dirty="0"/>
          </a:p>
          <a:p>
            <a:pPr eaLnBrk="1" hangingPunct="1">
              <a:spcBef>
                <a:spcPct val="0"/>
              </a:spcBef>
            </a:pPr>
            <a:r>
              <a:rPr lang="zh-CN" altLang="en-US" dirty="0"/>
              <a:t>第二轮辩论：</a:t>
            </a:r>
            <a:r>
              <a:rPr lang="en-US" altLang="zh-CN" dirty="0"/>
              <a:t>Carlyle</a:t>
            </a:r>
          </a:p>
          <a:p>
            <a:pPr eaLnBrk="1" hangingPunct="1">
              <a:spcBef>
                <a:spcPct val="0"/>
              </a:spcBef>
            </a:pPr>
            <a:r>
              <a:rPr lang="zh-CN" altLang="en-US" dirty="0"/>
              <a:t>在中国，有四书五经的朴素分类方法来方便读书人来“按图索骥”，也有</a:t>
            </a:r>
            <a:r>
              <a:rPr lang="en-US" altLang="zh-CN" dirty="0"/>
              <a:t>《</a:t>
            </a:r>
            <a:r>
              <a:rPr lang="zh-CN" altLang="en-US" dirty="0"/>
              <a:t>永乐大典</a:t>
            </a:r>
            <a:r>
              <a:rPr lang="en-US" altLang="zh-CN" dirty="0"/>
              <a:t>》</a:t>
            </a:r>
            <a:r>
              <a:rPr lang="zh-CN" altLang="en-US" dirty="0"/>
              <a:t>、</a:t>
            </a:r>
            <a:r>
              <a:rPr lang="en-US" altLang="zh-CN" dirty="0"/>
              <a:t>《</a:t>
            </a:r>
            <a:r>
              <a:rPr lang="zh-CN" altLang="en-US" dirty="0"/>
              <a:t>四库全书</a:t>
            </a:r>
            <a:r>
              <a:rPr lang="en-US" altLang="zh-CN" dirty="0"/>
              <a:t>》</a:t>
            </a:r>
            <a:r>
              <a:rPr lang="zh-CN" altLang="en-US" dirty="0"/>
              <a:t>这样的大型典籍编纂。</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a:t>
            </a:fld>
            <a:endParaRPr lang="zh-CN" altLang="en-US">
              <a:solidFill>
                <a:prstClr val="black"/>
              </a:solidFill>
            </a:endParaRPr>
          </a:p>
        </p:txBody>
      </p:sp>
    </p:spTree>
    <p:extLst>
      <p:ext uri="{BB962C8B-B14F-4D97-AF65-F5344CB8AC3E}">
        <p14:creationId xmlns:p14="http://schemas.microsoft.com/office/powerpoint/2010/main" val="23293277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465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1.</a:t>
            </a:r>
            <a:r>
              <a:rPr lang="zh-CN" altLang="en-US" dirty="0"/>
              <a:t>他建议管理者要到编目部门进行必要的实习或到图书馆学校进修编目的课程</a:t>
            </a:r>
            <a:endParaRPr lang="en-US" altLang="zh-CN" dirty="0"/>
          </a:p>
          <a:p>
            <a:pPr marL="285750" indent="-285750">
              <a:lnSpc>
                <a:spcPct val="125000"/>
              </a:lnSpc>
              <a:buClr>
                <a:srgbClr val="7030A0"/>
              </a:buClr>
              <a:buFont typeface="Wingdings" pitchFamily="2" charset="2"/>
              <a:buChar char="l"/>
            </a:pPr>
            <a:r>
              <a:rPr lang="zh-CN" altLang="en-US" sz="1200" dirty="0">
                <a:latin typeface="SimSun" panose="02010600030101010101" pitchFamily="2" charset="-122"/>
                <a:ea typeface="SimSun" panose="02010600030101010101" pitchFamily="2" charset="-122"/>
              </a:rPr>
              <a:t>编目员与管理者之间关系的基础在于“合作”。</a:t>
            </a:r>
            <a:endParaRPr lang="en-US" altLang="zh-CN" sz="1200" dirty="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l"/>
            </a:pPr>
            <a:r>
              <a:rPr lang="zh-CN" altLang="en-US" sz="1200" dirty="0">
                <a:latin typeface="SimSun" panose="02010600030101010101" pitchFamily="2" charset="-122"/>
                <a:ea typeface="SimSun" panose="02010600030101010101" pitchFamily="2" charset="-122"/>
              </a:rPr>
              <a:t>对编目的全新认识。</a:t>
            </a:r>
            <a:endParaRPr lang="en-US" altLang="zh-CN" sz="1200" dirty="0">
              <a:latin typeface="SimSun" panose="02010600030101010101" pitchFamily="2" charset="-122"/>
              <a:ea typeface="SimSun" panose="02010600030101010101" pitchFamily="2" charset="-122"/>
            </a:endParaRPr>
          </a:p>
          <a:p>
            <a:r>
              <a:rPr lang="zh-CN" altLang="en-US" sz="1600" b="1" dirty="0"/>
              <a:t>奥斯本的观点：</a:t>
            </a:r>
            <a:endParaRPr lang="en-US" altLang="zh-CN" sz="1600" b="1" dirty="0"/>
          </a:p>
          <a:p>
            <a:endParaRPr lang="en-US" altLang="zh-CN" sz="800" b="1" dirty="0"/>
          </a:p>
          <a:p>
            <a:pPr indent="-457200">
              <a:lnSpc>
                <a:spcPct val="125000"/>
              </a:lnSpc>
              <a:buClr>
                <a:srgbClr val="7030A0"/>
              </a:buClr>
              <a:buFont typeface="Wingdings" pitchFamily="2" charset="2"/>
              <a:buChar char="Ø"/>
            </a:pPr>
            <a:r>
              <a:rPr lang="zh-CN" altLang="en-US" sz="1200" dirty="0">
                <a:latin typeface="SimSun" panose="02010600030101010101" pitchFamily="2" charset="-122"/>
                <a:ea typeface="SimSun" panose="02010600030101010101" pitchFamily="2" charset="-122"/>
              </a:rPr>
              <a:t>主张</a:t>
            </a:r>
            <a:r>
              <a:rPr lang="zh-CN" altLang="en-US" sz="1200" b="1" dirty="0">
                <a:solidFill>
                  <a:srgbClr val="FF0000"/>
                </a:solidFill>
                <a:latin typeface="SimSun" panose="02010600030101010101" pitchFamily="2" charset="-122"/>
                <a:ea typeface="SimSun" panose="02010600030101010101" pitchFamily="2" charset="-122"/>
              </a:rPr>
              <a:t>实用主义编目原则</a:t>
            </a:r>
            <a:r>
              <a:rPr lang="zh-CN" altLang="en-US" sz="1200" dirty="0">
                <a:latin typeface="SimSun" panose="02010600030101010101" pitchFamily="2" charset="-122"/>
                <a:ea typeface="SimSun" panose="02010600030101010101" pitchFamily="2" charset="-122"/>
              </a:rPr>
              <a:t>，简化编目规则</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充分尊重编目员的判断力和处理问题的能力，灵活地运用规则。</a:t>
            </a:r>
            <a:endParaRPr lang="en-US" altLang="zh-CN" sz="1200" dirty="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l"/>
            </a:pPr>
            <a:r>
              <a:rPr lang="zh-CN" altLang="en-US" sz="1200" dirty="0">
                <a:latin typeface="SimSun" panose="02010600030101010101" pitchFamily="2" charset="-122"/>
                <a:ea typeface="SimSun" panose="02010600030101010101" pitchFamily="2" charset="-122"/>
              </a:rPr>
              <a:t>提出了突出“实用主义” 思想的具体措施。</a:t>
            </a:r>
            <a:endParaRPr lang="en-US" altLang="zh-CN" sz="1200" dirty="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a:latin typeface="SimSun" panose="02010600030101010101" pitchFamily="2" charset="-122"/>
                <a:ea typeface="SimSun" panose="02010600030101010101" pitchFamily="2" charset="-122"/>
              </a:rPr>
              <a:t>奥斯本强调提倡标准和规则应针对不同图书馆的类型而制定；</a:t>
            </a:r>
            <a:endParaRPr lang="en-US" altLang="zh-CN" sz="1200" dirty="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a:latin typeface="SimSun" panose="02010600030101010101" pitchFamily="2" charset="-122"/>
                <a:ea typeface="SimSun" panose="02010600030101010101" pitchFamily="2" charset="-122"/>
              </a:rPr>
              <a:t>编目规则应当相对少而简单，尽量体现通用的规则；</a:t>
            </a:r>
            <a:endParaRPr lang="en-US" altLang="zh-CN" sz="1200" dirty="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a:latin typeface="SimSun" panose="02010600030101010101" pitchFamily="2" charset="-122"/>
                <a:ea typeface="SimSun" panose="02010600030101010101" pitchFamily="2" charset="-122"/>
              </a:rPr>
              <a:t>要充分尊重编目员的判断力，不能处处都受规则的限制而阻碍编目员智慧的发挥。</a:t>
            </a:r>
            <a:endParaRPr lang="en-US" altLang="zh-CN" sz="1200" dirty="0">
              <a:latin typeface="SimSun" panose="02010600030101010101" pitchFamily="2" charset="-122"/>
              <a:ea typeface="SimSun" panose="02010600030101010101" pitchFamily="2" charset="-122"/>
            </a:endParaRPr>
          </a:p>
          <a:p>
            <a:pPr eaLnBrk="1" hangingPunct="1">
              <a:spcBef>
                <a:spcPct val="0"/>
              </a:spcBef>
            </a:pPr>
            <a:endParaRPr lang="en-US" altLang="zh-CN" dirty="0"/>
          </a:p>
          <a:p>
            <a:pPr eaLnBrk="1" hangingPunct="1">
              <a:spcBef>
                <a:spcPct val="0"/>
              </a:spcBef>
            </a:pPr>
            <a:endParaRPr lang="zh-CN" altLang="en-US"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a:t>
            </a:fld>
            <a:endParaRPr lang="zh-CN" altLang="en-US">
              <a:solidFill>
                <a:prstClr val="black"/>
              </a:solidFill>
            </a:endParaRPr>
          </a:p>
        </p:txBody>
      </p:sp>
    </p:spTree>
    <p:extLst>
      <p:ext uri="{BB962C8B-B14F-4D97-AF65-F5344CB8AC3E}">
        <p14:creationId xmlns:p14="http://schemas.microsoft.com/office/powerpoint/2010/main" val="98645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a:t>
            </a:fld>
            <a:endParaRPr lang="zh-CN" altLang="en-US">
              <a:solidFill>
                <a:prstClr val="black"/>
              </a:solidFill>
            </a:endParaRPr>
          </a:p>
        </p:txBody>
      </p:sp>
    </p:spTree>
    <p:extLst>
      <p:ext uri="{BB962C8B-B14F-4D97-AF65-F5344CB8AC3E}">
        <p14:creationId xmlns:p14="http://schemas.microsoft.com/office/powerpoint/2010/main" val="1228244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a:t>
            </a:fld>
            <a:endParaRPr lang="zh-CN" altLang="en-US">
              <a:solidFill>
                <a:prstClr val="black"/>
              </a:solidFill>
            </a:endParaRPr>
          </a:p>
        </p:txBody>
      </p:sp>
    </p:spTree>
    <p:extLst>
      <p:ext uri="{BB962C8B-B14F-4D97-AF65-F5344CB8AC3E}">
        <p14:creationId xmlns:p14="http://schemas.microsoft.com/office/powerpoint/2010/main" val="4280277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23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50000"/>
              </a:lnSpc>
              <a:buClr>
                <a:srgbClr val="7030A0"/>
              </a:buClr>
              <a:buFont typeface="Wingdings" pitchFamily="2" charset="2"/>
              <a:buChar char="l"/>
            </a:pPr>
            <a:r>
              <a:rPr lang="zh-CN" altLang="en-US" sz="1200" dirty="0"/>
              <a:t>作为文献组织的基本工具，上个世纪初，书本目录、卡片目录取得了显著进展，但由于手工操作以及人力、财力、物力及时间的影响，目录工具仅仅作为专业工具存在，并未在普及采用。</a:t>
            </a:r>
            <a:endParaRPr lang="en-US" altLang="zh-CN" sz="1200" dirty="0"/>
          </a:p>
          <a:p>
            <a:pPr marL="285750" indent="-285750">
              <a:lnSpc>
                <a:spcPct val="150000"/>
              </a:lnSpc>
              <a:buClr>
                <a:srgbClr val="7030A0"/>
              </a:buClr>
              <a:buFont typeface="Wingdings" pitchFamily="2" charset="2"/>
              <a:buChar char="l"/>
            </a:pPr>
            <a:r>
              <a:rPr lang="zh-CN" altLang="en-US" sz="1200" dirty="0"/>
              <a:t>集中编目向联合编目发展，资源共享的呼声不断高涨。</a:t>
            </a:r>
            <a:endParaRPr lang="en-US" altLang="zh-CN" sz="1200" dirty="0"/>
          </a:p>
          <a:p>
            <a:pPr eaLnBrk="1" hangingPunct="1">
              <a:spcBef>
                <a:spcPct val="0"/>
              </a:spcBef>
            </a:pPr>
            <a:endParaRPr lang="en-US" altLang="zh-CN" dirty="0"/>
          </a:p>
          <a:p>
            <a:pPr eaLnBrk="1" hangingPunct="1">
              <a:spcBef>
                <a:spcPct val="0"/>
              </a:spcBef>
            </a:pPr>
            <a:r>
              <a:rPr lang="zh-CN" altLang="en-US" dirty="0"/>
              <a:t>而计算机作为一种有效的数据加工和管理方法，</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307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4841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1961</a:t>
            </a:r>
            <a:r>
              <a:rPr lang="zh-CN" altLang="en-US" dirty="0"/>
              <a:t>年</a:t>
            </a:r>
            <a:r>
              <a:rPr lang="en-US" altLang="zh-CN" dirty="0"/>
              <a:t>ICCP</a:t>
            </a:r>
            <a:r>
              <a:rPr lang="zh-CN" altLang="en-US" dirty="0"/>
              <a:t>巴黎编目会议；</a:t>
            </a:r>
            <a:r>
              <a:rPr lang="en-US" altLang="zh-CN" dirty="0"/>
              <a:t>1971</a:t>
            </a:r>
            <a:r>
              <a:rPr lang="zh-CN" altLang="en-US" dirty="0"/>
              <a:t>年</a:t>
            </a:r>
            <a:r>
              <a:rPr lang="en-US" altLang="zh-CN" dirty="0"/>
              <a:t>IFLA</a:t>
            </a:r>
            <a:r>
              <a:rPr lang="zh-CN" altLang="en-US" dirty="0"/>
              <a:t>推动了</a:t>
            </a:r>
            <a:r>
              <a:rPr lang="en-US" altLang="zh-CN" dirty="0"/>
              <a:t>UBC</a:t>
            </a:r>
            <a:r>
              <a:rPr lang="zh-CN" altLang="en-US" dirty="0"/>
              <a:t>计划</a:t>
            </a:r>
            <a:endParaRPr lang="en-US" altLang="zh-CN" dirty="0"/>
          </a:p>
          <a:p>
            <a:pPr eaLnBrk="1" hangingPunct="1">
              <a:spcBef>
                <a:spcPct val="0"/>
              </a:spcBef>
            </a:pPr>
            <a:r>
              <a:rPr lang="en-US" altLang="zh-CN" dirty="0"/>
              <a:t>1545-1548</a:t>
            </a:r>
            <a:r>
              <a:rPr lang="zh-CN" altLang="en-US" dirty="0"/>
              <a:t>年 </a:t>
            </a:r>
            <a:r>
              <a:rPr lang="en-US" altLang="zh-CN" dirty="0"/>
              <a:t>Conrad Gesner</a:t>
            </a:r>
            <a:r>
              <a:rPr lang="zh-CN" altLang="en-US" dirty="0"/>
              <a:t>的</a:t>
            </a:r>
            <a:r>
              <a:rPr lang="en-US" altLang="zh-CN" dirty="0"/>
              <a:t>《</a:t>
            </a:r>
            <a:r>
              <a:rPr lang="zh-CN" altLang="en-US" dirty="0"/>
              <a:t>世界书目</a:t>
            </a:r>
            <a:r>
              <a:rPr lang="en-US" altLang="zh-CN" dirty="0"/>
              <a:t>》</a:t>
            </a:r>
            <a:r>
              <a:rPr lang="zh-CN" altLang="en-US" dirty="0"/>
              <a:t>：</a:t>
            </a:r>
            <a:r>
              <a:rPr lang="en-US" altLang="zh-CN" dirty="0" err="1"/>
              <a:t>Treflerus</a:t>
            </a:r>
            <a:r>
              <a:rPr lang="zh-CN" altLang="en-US" dirty="0"/>
              <a:t>的目录编制方法；</a:t>
            </a:r>
            <a:r>
              <a:rPr lang="en-US" altLang="zh-CN" dirty="0" err="1"/>
              <a:t>Maunsell</a:t>
            </a:r>
            <a:r>
              <a:rPr lang="zh-CN" altLang="en-US" dirty="0"/>
              <a:t>的分类书目；</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a:t>
            </a:fld>
            <a:endParaRPr lang="zh-CN" altLang="en-US">
              <a:solidFill>
                <a:prstClr val="black"/>
              </a:solidFill>
            </a:endParaRPr>
          </a:p>
        </p:txBody>
      </p:sp>
    </p:spTree>
    <p:extLst>
      <p:ext uri="{BB962C8B-B14F-4D97-AF65-F5344CB8AC3E}">
        <p14:creationId xmlns:p14="http://schemas.microsoft.com/office/powerpoint/2010/main" val="56522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t>同学们好！我是南京大学裴雷，欢迎大家继续参与</a:t>
            </a:r>
            <a:r>
              <a:rPr lang="en-US" altLang="zh-CN" dirty="0"/>
              <a:t>《</a:t>
            </a:r>
            <a:r>
              <a:rPr lang="zh-CN" altLang="en-US" dirty="0"/>
              <a:t>信息资源管理导论</a:t>
            </a:r>
            <a:r>
              <a:rPr lang="en-US" altLang="zh-CN" dirty="0"/>
              <a:t>》</a:t>
            </a:r>
            <a:r>
              <a:rPr lang="zh-CN" altLang="en-US" dirty="0"/>
              <a:t>在线课程的学习，今天将由我给大家介绍第四章</a:t>
            </a:r>
            <a:r>
              <a:rPr lang="en-US" altLang="zh-CN" dirty="0"/>
              <a:t>《</a:t>
            </a:r>
            <a:r>
              <a:rPr lang="zh-CN" altLang="en-US" dirty="0"/>
              <a:t>信息组织</a:t>
            </a:r>
            <a:r>
              <a:rPr lang="en-US" altLang="zh-CN" dirty="0"/>
              <a:t>》</a:t>
            </a:r>
            <a:r>
              <a:rPr lang="zh-CN" altLang="en-US" dirty="0"/>
              <a:t>的内容。</a:t>
            </a:r>
            <a:endParaRPr lang="en-US" altLang="zh-CN" dirty="0"/>
          </a:p>
          <a:p>
            <a:pPr marL="0" marR="0" lvl="0" indent="0" algn="l" defTabSz="879061" rtl="0" eaLnBrk="1" fontAlgn="auto" latinLnBrk="0" hangingPunct="1">
              <a:lnSpc>
                <a:spcPct val="100000"/>
              </a:lnSpc>
              <a:spcBef>
                <a:spcPts val="0"/>
              </a:spcBef>
              <a:spcAft>
                <a:spcPts val="0"/>
              </a:spcAft>
              <a:buClrTx/>
              <a:buSzTx/>
              <a:buFontTx/>
              <a:buNone/>
              <a:tabLst/>
              <a:defRPr/>
            </a:pP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这章的主题是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信息资源的</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序化与优化，主要分五个小节，分别是：文献信息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组织、信息描述与组织方法、网络信息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组织、知识组织以及未来的信息</a:t>
            </a:r>
            <a:r>
              <a:rPr kumimoji="0" lang="zh-CN" altLang="en-US"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组织。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solidFill>
                  <a:prstClr val="black"/>
                </a:solidFill>
              </a:rPr>
              <a:pPr>
                <a:defRPr/>
              </a:pPr>
              <a:t>2</a:t>
            </a:fld>
            <a:endParaRPr lang="zh-CN" altLang="en-US">
              <a:solidFill>
                <a:prstClr val="black"/>
              </a:solidFill>
            </a:endParaRPr>
          </a:p>
        </p:txBody>
      </p:sp>
    </p:spTree>
    <p:extLst>
      <p:ext uri="{BB962C8B-B14F-4D97-AF65-F5344CB8AC3E}">
        <p14:creationId xmlns:p14="http://schemas.microsoft.com/office/powerpoint/2010/main" val="304692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牛津大学的</a:t>
            </a:r>
            <a:r>
              <a:rPr lang="en-US" altLang="zh-CN" dirty="0"/>
              <a:t>Bodleian</a:t>
            </a:r>
            <a:r>
              <a:rPr lang="zh-CN" altLang="en-US" dirty="0"/>
              <a:t>图书馆馆藏书目；</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a:t>
            </a:fld>
            <a:endParaRPr lang="zh-CN" altLang="en-US">
              <a:solidFill>
                <a:prstClr val="black"/>
              </a:solidFill>
            </a:endParaRPr>
          </a:p>
        </p:txBody>
      </p:sp>
    </p:spTree>
    <p:extLst>
      <p:ext uri="{BB962C8B-B14F-4D97-AF65-F5344CB8AC3E}">
        <p14:creationId xmlns:p14="http://schemas.microsoft.com/office/powerpoint/2010/main" val="402892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1961</a:t>
            </a:r>
            <a:r>
              <a:rPr lang="zh-CN" altLang="en-US" dirty="0"/>
              <a:t>年</a:t>
            </a:r>
            <a:r>
              <a:rPr lang="en-US" altLang="zh-CN" dirty="0"/>
              <a:t>ICCP</a:t>
            </a:r>
            <a:r>
              <a:rPr lang="zh-CN" altLang="en-US" dirty="0"/>
              <a:t>巴黎编目会议；</a:t>
            </a:r>
            <a:r>
              <a:rPr lang="en-US" altLang="zh-CN" dirty="0"/>
              <a:t>1971</a:t>
            </a:r>
            <a:r>
              <a:rPr lang="zh-CN" altLang="en-US" dirty="0"/>
              <a:t>年</a:t>
            </a:r>
            <a:r>
              <a:rPr lang="en-US" altLang="zh-CN" dirty="0"/>
              <a:t>IFLA</a:t>
            </a:r>
            <a:r>
              <a:rPr lang="zh-CN" altLang="en-US" dirty="0"/>
              <a:t>推动了</a:t>
            </a:r>
            <a:r>
              <a:rPr lang="en-US" altLang="zh-CN" dirty="0"/>
              <a:t>UBC</a:t>
            </a:r>
            <a:r>
              <a:rPr lang="zh-CN" altLang="en-US" dirty="0"/>
              <a:t>计划</a:t>
            </a:r>
            <a:endParaRPr lang="en-US" altLang="zh-CN"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a:t>
            </a:fld>
            <a:endParaRPr lang="zh-CN" altLang="en-US">
              <a:solidFill>
                <a:prstClr val="black"/>
              </a:solidFill>
            </a:endParaRPr>
          </a:p>
        </p:txBody>
      </p:sp>
    </p:spTree>
    <p:extLst>
      <p:ext uri="{BB962C8B-B14F-4D97-AF65-F5344CB8AC3E}">
        <p14:creationId xmlns:p14="http://schemas.microsoft.com/office/powerpoint/2010/main" val="3384042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同学们好，今天我们给大家介绍信息组织的基本方法和原理，也就是信息描述与组织方法的内容。</a:t>
            </a:r>
          </a:p>
        </p:txBody>
      </p:sp>
      <p:sp>
        <p:nvSpPr>
          <p:cNvPr id="4" name="灯片编号占位符 3"/>
          <p:cNvSpPr>
            <a:spLocks noGrp="1"/>
          </p:cNvSpPr>
          <p:nvPr>
            <p:ph type="sldNum" sz="quarter" idx="10"/>
          </p:nvPr>
        </p:nvSpPr>
        <p:spPr/>
        <p:txBody>
          <a:bodyPr/>
          <a:lstStyle/>
          <a:p>
            <a:fld id="{83CD84F4-6D94-4782-A51D-C62AC67B3A10}" type="slidenum">
              <a:rPr lang="zh-CN" altLang="en-US" smtClean="0"/>
              <a:t>22</a:t>
            </a:fld>
            <a:endParaRPr lang="zh-CN" altLang="en-US"/>
          </a:p>
        </p:txBody>
      </p:sp>
    </p:spTree>
    <p:extLst>
      <p:ext uri="{BB962C8B-B14F-4D97-AF65-F5344CB8AC3E}">
        <p14:creationId xmlns:p14="http://schemas.microsoft.com/office/powerpoint/2010/main" val="2870007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根据信息组织的基本原则，情报学家构建了一套特有的信息描述和组织的工具体系，就是情报语言学。中国情报语言学家的</a:t>
            </a:r>
            <a:r>
              <a:rPr lang="zh-CN" altLang="en-US" sz="1200" b="0" i="0" kern="1200" dirty="0">
                <a:solidFill>
                  <a:schemeClr val="tx1"/>
                </a:solidFill>
                <a:effectLst/>
                <a:latin typeface="+mn-lt"/>
                <a:ea typeface="+mn-ea"/>
                <a:cs typeface="+mn-cs"/>
              </a:rPr>
              <a:t>张琪玉教授认为，情报语言是表达主题概念的语言工具，其结构情况和编制质量以及对它的使用是否正确，是影响情报检索系统效率的主要因素。那么，情报语言学是如何来表达文献或用户需求的概念体系的呢？情报语言学主要有下列理论基础：</a:t>
            </a:r>
            <a:endParaRPr lang="en-US" altLang="zh-CN" sz="1200" b="0" i="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zh-CN" altLang="en-US" sz="1200" b="0" i="0" kern="1200" dirty="0">
                <a:solidFill>
                  <a:schemeClr val="tx1"/>
                </a:solidFill>
                <a:effectLst/>
                <a:latin typeface="+mn-lt"/>
                <a:ea typeface="+mn-ea"/>
                <a:cs typeface="+mn-cs"/>
              </a:rPr>
              <a:t>第一，</a:t>
            </a:r>
            <a:r>
              <a:rPr lang="zh-CN" altLang="en-US" dirty="0">
                <a:solidFill>
                  <a:srgbClr val="333333"/>
                </a:solidFill>
                <a:latin typeface="arial" panose="020B0604020202020204" pitchFamily="34" charset="0"/>
              </a:rPr>
              <a:t>语言学，通过建立语词、词汇、语法的语言符号系统，并根据其内在知识逻辑和表意结构，建立情报语言学与自然语言之间的关联关系，理解并解析自然语言表达的情报内涵。</a:t>
            </a:r>
            <a:endParaRPr lang="en-US" altLang="zh-CN" dirty="0">
              <a:solidFill>
                <a:srgbClr val="333333"/>
              </a:solidFill>
              <a:latin typeface="arial" panose="020B0604020202020204" pitchFamily="34" charset="0"/>
            </a:endParaRPr>
          </a:p>
          <a:p>
            <a:pPr marL="285750" indent="-285750">
              <a:lnSpc>
                <a:spcPct val="150000"/>
              </a:lnSpc>
              <a:buFont typeface="Arial" panose="020B0604020202020204" pitchFamily="34" charset="0"/>
              <a:buChar char="•"/>
            </a:pPr>
            <a:r>
              <a:rPr lang="zh-CN" altLang="en-US" dirty="0">
                <a:solidFill>
                  <a:srgbClr val="333333"/>
                </a:solidFill>
                <a:latin typeface="arial" panose="020B0604020202020204" pitchFamily="34" charset="0"/>
              </a:rPr>
              <a:t>第二，逻辑学。通过概念、判断与推理等科学思维方法的遵循，情报语言学可以运用形式逻辑中的演绎、归纳、比较、分析等推理机制，运用知识分类体系或工具，优化或序化信息的组织。</a:t>
            </a:r>
            <a:endParaRPr lang="en-US" altLang="zh-CN" dirty="0">
              <a:solidFill>
                <a:srgbClr val="333333"/>
              </a:solidFill>
              <a:latin typeface="arial" panose="020B0604020202020204" pitchFamily="34" charset="0"/>
            </a:endParaRPr>
          </a:p>
          <a:p>
            <a:pPr marL="285750" indent="-285750">
              <a:lnSpc>
                <a:spcPct val="150000"/>
              </a:lnSpc>
              <a:buFont typeface="Arial" panose="020B0604020202020204" pitchFamily="34" charset="0"/>
              <a:buChar char="•"/>
            </a:pPr>
            <a:r>
              <a:rPr lang="zh-CN" altLang="en-US" b="1" dirty="0"/>
              <a:t>第三，术语学。术语</a:t>
            </a:r>
            <a:r>
              <a:rPr lang="zh-CN" altLang="en-US" dirty="0"/>
              <a:t>是指称概念的规范化符号，情报语言学的基本任务就是建立主题概念的规范化符号或标识体系，也就是术语整理。通过</a:t>
            </a:r>
            <a:r>
              <a:rPr lang="zh-CN" altLang="en-US" sz="1200" b="0" i="0" kern="1200" dirty="0">
                <a:solidFill>
                  <a:schemeClr val="tx1"/>
                </a:solidFill>
                <a:effectLst/>
                <a:latin typeface="+mn-lt"/>
                <a:ea typeface="+mn-ea"/>
                <a:cs typeface="+mn-cs"/>
              </a:rPr>
              <a:t>规范化、统一化、标准化的术语整理，能够更好地进行规范化处理及</a:t>
            </a:r>
            <a:r>
              <a:rPr lang="zh-CN" altLang="en-US" sz="1200" b="1" i="0" kern="1200" dirty="0">
                <a:solidFill>
                  <a:schemeClr val="tx1"/>
                </a:solidFill>
                <a:effectLst/>
                <a:latin typeface="+mn-lt"/>
                <a:ea typeface="+mn-ea"/>
                <a:cs typeface="+mn-cs"/>
              </a:rPr>
              <a:t>建立概念间关系</a:t>
            </a:r>
            <a:r>
              <a:rPr lang="zh-CN" altLang="en-US" sz="1200" b="0" i="0" kern="1200" dirty="0">
                <a:solidFill>
                  <a:schemeClr val="tx1"/>
                </a:solidFill>
                <a:effectLst/>
                <a:latin typeface="+mn-lt"/>
                <a:ea typeface="+mn-ea"/>
                <a:cs typeface="+mn-cs"/>
              </a:rPr>
              <a:t>。</a:t>
            </a:r>
            <a:endParaRPr lang="zh-CN" altLang="en-US" dirty="0"/>
          </a:p>
          <a:p>
            <a:pPr eaLnBrk="1" hangingPunct="1">
              <a:spcBef>
                <a:spcPct val="0"/>
              </a:spcBef>
            </a:pPr>
            <a:r>
              <a:rPr lang="zh-CN" altLang="en-US" sz="1200" b="0" i="0" kern="1200" dirty="0">
                <a:solidFill>
                  <a:schemeClr val="tx1"/>
                </a:solidFill>
                <a:effectLst/>
                <a:latin typeface="+mn-lt"/>
                <a:ea typeface="+mn-ea"/>
                <a:cs typeface="+mn-cs"/>
              </a:rPr>
              <a:t>此外，情报语言学还系统利用了分类学、系统论、协同论等知识理论体系，通过建立知识之间的严密逻辑关系，构建了一套信息描述和信息组织的方法。</a:t>
            </a:r>
            <a:endParaRPr lang="en-US" altLang="zh-CN" sz="1200" b="0" i="0" kern="1200" dirty="0">
              <a:solidFill>
                <a:schemeClr val="tx1"/>
              </a:solidFill>
              <a:effectLst/>
              <a:latin typeface="+mn-lt"/>
              <a:ea typeface="+mn-ea"/>
              <a:cs typeface="+mn-cs"/>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23</a:t>
            </a:fld>
            <a:endParaRPr lang="zh-CN" altLang="en-US">
              <a:solidFill>
                <a:prstClr val="black"/>
              </a:solidFill>
            </a:endParaRPr>
          </a:p>
        </p:txBody>
      </p:sp>
    </p:spTree>
    <p:extLst>
      <p:ext uri="{BB962C8B-B14F-4D97-AF65-F5344CB8AC3E}">
        <p14:creationId xmlns:p14="http://schemas.microsoft.com/office/powerpoint/2010/main" val="973408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信息组织的对象、方法、机构和过程都不是简单划一的，因此，无论对于社会信息流的宏观组织，还是在信息组织的微观整理过程中，都应该遵循一定的科学原则，避免信息组织工作的随意性、无计划性和盲目性。要真正发挥信息组织的功能和作用，必须坚持客观性、系统性和实用性三项基本原则。</a:t>
            </a:r>
            <a:endParaRPr lang="en-US" altLang="zh-CN" dirty="0"/>
          </a:p>
          <a:p>
            <a:pPr eaLnBrk="1" hangingPunct="1">
              <a:spcBef>
                <a:spcPct val="0"/>
              </a:spcBef>
            </a:pPr>
            <a:r>
              <a:rPr lang="zh-CN" altLang="en-US" dirty="0"/>
              <a:t>第一，客观性原则，强调我们描述和揭示信息的特征必须客观而准确。应该优先选择具有客观依据的数据来源，在信息加工和组织过程中，既不能损害、割裂和破坏信息本身的意涵，也不能随意地、毫无根据地添加一些不准确的思想和观点。完整、全面、准确是信息组织客观性的基本要求。此外，随着技术环境以及信息源自身的不断变化，客观性原则也需求强调信息组织具有时效性和环境一致性。</a:t>
            </a:r>
            <a:endParaRPr lang="en-US" altLang="zh-CN" dirty="0"/>
          </a:p>
          <a:p>
            <a:pPr eaLnBrk="1" hangingPunct="1">
              <a:spcBef>
                <a:spcPct val="0"/>
              </a:spcBef>
            </a:pPr>
            <a:r>
              <a:rPr lang="zh-CN" altLang="en-US" dirty="0"/>
              <a:t>第二，系统性原则。系统性原则体现了信息组织工作的整体性、关联性与一致性。系统性，一方面需要考虑信息资源管理在采集、组织、检索和传播各环节的共性需求，整体把握信息资源的核心特征，另一方面需要考虑不同层次、不同领域、不同需求的内在联系和转化规则，既能揭示信息资源的共性特征，也能阐释信息资源的个性特点。最后，系统性原则还需要在不同机构、不同领域的信息组织中形成相应的标准规范，具有统一、规范的信息组织规则体系。</a:t>
            </a:r>
            <a:endParaRPr lang="en-US" altLang="zh-CN" dirty="0"/>
          </a:p>
          <a:p>
            <a:pPr eaLnBrk="1" hangingPunct="1">
              <a:spcBef>
                <a:spcPct val="0"/>
              </a:spcBef>
            </a:pPr>
            <a:r>
              <a:rPr lang="zh-CN" altLang="en-US" dirty="0"/>
              <a:t>第三，实用性原则。信息组织的根本目的是满足市场和用户信息需求。因此，信息组织必须充分考虑用户的真实需求、考虑用户信息获取的成本和收益，最大可能地方便用户的信息选择和利用。此外，在新的技术环境下和海量信息环境下，信息组织的相关性、及时性、可用性等实用性准则越来越受重视，甚至超越了精准性、系统严密性等信息组织的设计原则，突出了“以用户为中心”的信息组织理念和方法体系。</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24</a:t>
            </a:fld>
            <a:endParaRPr lang="zh-CN" altLang="en-US">
              <a:solidFill>
                <a:prstClr val="black"/>
              </a:solidFill>
            </a:endParaRPr>
          </a:p>
        </p:txBody>
      </p:sp>
    </p:spTree>
    <p:extLst>
      <p:ext uri="{BB962C8B-B14F-4D97-AF65-F5344CB8AC3E}">
        <p14:creationId xmlns:p14="http://schemas.microsoft.com/office/powerpoint/2010/main" val="408251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25</a:t>
            </a:fld>
            <a:endParaRPr lang="zh-CN" altLang="en-US">
              <a:solidFill>
                <a:prstClr val="black"/>
              </a:solidFill>
            </a:endParaRPr>
          </a:p>
        </p:txBody>
      </p:sp>
    </p:spTree>
    <p:extLst>
      <p:ext uri="{BB962C8B-B14F-4D97-AF65-F5344CB8AC3E}">
        <p14:creationId xmlns:p14="http://schemas.microsoft.com/office/powerpoint/2010/main" val="2520550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从分类法的构建方法来看，主要有两类：等级列举式分类法和分面组配式分类法</a:t>
            </a:r>
            <a:endParaRPr lang="en-US" altLang="zh-CN" dirty="0"/>
          </a:p>
          <a:p>
            <a:pPr eaLnBrk="1" hangingPunct="1">
              <a:spcBef>
                <a:spcPct val="0"/>
              </a:spcBef>
            </a:pPr>
            <a:r>
              <a:rPr lang="zh-CN" altLang="en-US" dirty="0"/>
              <a:t>等级列举式分类法是将所有的类目组成一个等级系统，对于具体的信息加工对象将赋予一个主要的分类号来确定其内容归属。如，</a:t>
            </a:r>
            <a:r>
              <a:rPr lang="en-US" altLang="zh-CN" dirty="0"/>
              <a:t>《</a:t>
            </a:r>
            <a:r>
              <a:rPr lang="zh-CN" altLang="en-US" dirty="0"/>
              <a:t>杜威十进制法</a:t>
            </a:r>
            <a:r>
              <a:rPr lang="en-US" altLang="zh-CN" dirty="0"/>
              <a:t>》DDC</a:t>
            </a:r>
            <a:r>
              <a:rPr lang="zh-CN" altLang="en-US" dirty="0"/>
              <a:t>、</a:t>
            </a:r>
            <a:r>
              <a:rPr lang="en-US" altLang="zh-CN" dirty="0"/>
              <a:t>《</a:t>
            </a:r>
            <a:r>
              <a:rPr lang="zh-CN" altLang="en-US" dirty="0"/>
              <a:t>美国国会图书馆分类法</a:t>
            </a:r>
            <a:r>
              <a:rPr lang="en-US" altLang="zh-CN" dirty="0"/>
              <a:t>》LCC</a:t>
            </a:r>
            <a:r>
              <a:rPr lang="zh-CN" altLang="en-US" dirty="0"/>
              <a:t>。</a:t>
            </a:r>
            <a:r>
              <a:rPr lang="zh-CN" altLang="en-US" sz="1200" b="0" i="0" kern="1200" dirty="0">
                <a:solidFill>
                  <a:schemeClr val="tx1"/>
                </a:solidFill>
                <a:effectLst/>
                <a:latin typeface="+mn-lt"/>
                <a:ea typeface="+mn-ea"/>
                <a:cs typeface="+mn-cs"/>
              </a:rPr>
              <a:t>①等级列举式分类法以科学分类为基础，强调知识的系统化组织，便于读者或用户按学科（或专业）系统检索信息。②通常采用阿拉伯数字和拉丁字母为标记符号，可成为国际通用的检索语言。③以逻辑方式进行划分，体系比较严密。④适用性广，既可用于编排分类检索工具，也可用于文献的分类排架和分类统计。</a:t>
            </a:r>
            <a:endParaRPr lang="en-US" altLang="zh-CN"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en-US" dirty="0"/>
              <a:t>分面组配式分类法是在类目之间完全采用分面结构，将交献的内容分析为若干个因素、从分面寻找相应的类号，并按照一定的次序将其排列组配成一个完整的分类号。如，</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国际十进分类法</a:t>
            </a:r>
            <a:r>
              <a:rPr lang="en-US" altLang="zh-CN" sz="1200" b="0" i="0" kern="1200" dirty="0">
                <a:solidFill>
                  <a:schemeClr val="tx1"/>
                </a:solidFill>
                <a:effectLst/>
                <a:latin typeface="+mn-lt"/>
                <a:ea typeface="+mn-ea"/>
                <a:cs typeface="+mn-cs"/>
              </a:rPr>
              <a:t>》UDC</a:t>
            </a:r>
            <a:r>
              <a:rPr lang="zh-CN" altLang="en-US" sz="1200" b="0" i="0" kern="1200" dirty="0">
                <a:solidFill>
                  <a:schemeClr val="tx1"/>
                </a:solidFill>
                <a:effectLst/>
                <a:latin typeface="+mn-lt"/>
                <a:ea typeface="+mn-ea"/>
                <a:cs typeface="+mn-cs"/>
              </a:rPr>
              <a:t>、</a:t>
            </a:r>
            <a:r>
              <a:rPr lang="en-US" altLang="zh-CN" dirty="0"/>
              <a:t>《</a:t>
            </a:r>
            <a:r>
              <a:rPr lang="zh-CN" altLang="en-US" dirty="0"/>
              <a:t>冒号分类法</a:t>
            </a:r>
            <a:r>
              <a:rPr lang="en-US" altLang="zh-CN" dirty="0"/>
              <a:t>》CC</a:t>
            </a:r>
            <a:r>
              <a:rPr lang="zh-CN" altLang="en-US" dirty="0"/>
              <a:t>。</a:t>
            </a:r>
            <a:r>
              <a:rPr lang="zh-CN" altLang="en-US" sz="1200" b="0" i="0" kern="1200" dirty="0">
                <a:solidFill>
                  <a:schemeClr val="tx1"/>
                </a:solidFill>
                <a:effectLst/>
                <a:latin typeface="+mn-lt"/>
                <a:ea typeface="+mn-ea"/>
                <a:cs typeface="+mn-cs"/>
              </a:rPr>
              <a:t>例如城市分类就可用所属地区、人口规模、 经济水平以及产业特色等不同维度进行划分，从而产生不同组面的分类体系。</a:t>
            </a:r>
            <a:endParaRPr lang="en-US" altLang="zh-CN" sz="1200" b="0" i="0" kern="1200" dirty="0">
              <a:solidFill>
                <a:schemeClr val="tx1"/>
              </a:solidFill>
              <a:effectLst/>
              <a:latin typeface="+mn-lt"/>
              <a:ea typeface="+mn-ea"/>
              <a:cs typeface="+mn-cs"/>
            </a:endParaRPr>
          </a:p>
          <a:p>
            <a:pPr eaLnBrk="1" hangingPunct="1">
              <a:spcBef>
                <a:spcPct val="0"/>
              </a:spcBef>
            </a:pPr>
            <a:r>
              <a:rPr lang="zh-CN" altLang="en-US" sz="1200" b="0" i="0" kern="1200" dirty="0">
                <a:solidFill>
                  <a:schemeClr val="tx1"/>
                </a:solidFill>
                <a:effectLst/>
                <a:latin typeface="+mn-lt"/>
                <a:ea typeface="+mn-ea"/>
                <a:cs typeface="+mn-cs"/>
              </a:rPr>
              <a:t>①分面组配式分类法虽然类目较少，但能通过类目的组配表示众多的主题概念，标引文献的能力强于</a:t>
            </a:r>
            <a:r>
              <a:rPr lang="zh-CN" altLang="en-US" sz="1200" b="0" i="0" u="none" strike="noStrike" kern="1200" dirty="0">
                <a:solidFill>
                  <a:schemeClr val="tx1"/>
                </a:solidFill>
                <a:effectLst/>
                <a:latin typeface="+mn-lt"/>
                <a:ea typeface="+mn-ea"/>
                <a:cs typeface="+mn-cs"/>
                <a:hlinkClick r:id="rId4"/>
              </a:rPr>
              <a:t>等级列举式分类法</a:t>
            </a:r>
            <a:r>
              <a:rPr lang="zh-CN" altLang="en-US" sz="1200" b="0" i="0" kern="1200" dirty="0">
                <a:solidFill>
                  <a:schemeClr val="tx1"/>
                </a:solidFill>
                <a:effectLst/>
                <a:latin typeface="+mn-lt"/>
                <a:ea typeface="+mn-ea"/>
                <a:cs typeface="+mn-cs"/>
              </a:rPr>
              <a:t>。②可以较自由地扩大或缩小检索范围，能从多途径检索文献，还可进行比较精确的组配检索，在检索性能和检索效率方面都优于等级列举式分类法。③采用分段标记制度，便于分类表的增补和修订，检索较为灵活。④可用于组织分类目录以及建立</a:t>
            </a:r>
            <a:r>
              <a:rPr lang="zh-CN" altLang="en-US" sz="1200" b="0" i="0" u="none" strike="noStrike" kern="1200" dirty="0">
                <a:solidFill>
                  <a:schemeClr val="tx1"/>
                </a:solidFill>
                <a:effectLst/>
                <a:latin typeface="+mn-lt"/>
                <a:ea typeface="+mn-ea"/>
                <a:cs typeface="+mn-cs"/>
                <a:hlinkClick r:id="rId5"/>
              </a:rPr>
              <a:t>分类检索</a:t>
            </a:r>
            <a:r>
              <a:rPr lang="zh-CN" altLang="en-US" sz="1200" b="0" i="0" kern="1200" dirty="0">
                <a:solidFill>
                  <a:schemeClr val="tx1"/>
                </a:solidFill>
                <a:effectLst/>
                <a:latin typeface="+mn-lt"/>
                <a:ea typeface="+mn-ea"/>
                <a:cs typeface="+mn-cs"/>
              </a:rPr>
              <a:t>系统等。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26</a:t>
            </a:fld>
            <a:endParaRPr lang="zh-CN" altLang="en-US">
              <a:solidFill>
                <a:prstClr val="black"/>
              </a:solidFill>
            </a:endParaRPr>
          </a:p>
        </p:txBody>
      </p:sp>
    </p:spTree>
    <p:extLst>
      <p:ext uri="{BB962C8B-B14F-4D97-AF65-F5344CB8AC3E}">
        <p14:creationId xmlns:p14="http://schemas.microsoft.com/office/powerpoint/2010/main" val="138309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其中，目前利用比较广的分类方法有</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杜威十进分类法》、国际十进制分类法、国会图书馆分类法、冒号分类法等。我们给大家简单介绍两种：</a:t>
            </a:r>
            <a:endParaRPr lang="en-US" altLang="zh-CN" sz="1200" dirty="0">
              <a:latin typeface="SimSun" panose="02010600030101010101" pitchFamily="2" charset="-122"/>
              <a:ea typeface="SimSun" panose="02010600030101010101" pitchFamily="2" charset="-122"/>
            </a:endParaRPr>
          </a:p>
          <a:p>
            <a:pPr indent="457200">
              <a:lnSpc>
                <a:spcPct val="150000"/>
              </a:lnSpc>
            </a:pPr>
            <a:r>
              <a:rPr lang="zh-CN" altLang="en-US" sz="1200" dirty="0">
                <a:latin typeface="SimSun" panose="02010600030101010101" pitchFamily="2" charset="-122"/>
                <a:ea typeface="SimSun" panose="02010600030101010101" pitchFamily="2" charset="-122"/>
              </a:rPr>
              <a:t>第一种，</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杜威十进分类法》，其英文简称DDC，由美国图书馆学家麦维尔</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a:t>
            </a:r>
            <a:r>
              <a:rPr lang="en-US" altLang="zh-CN" sz="1200" dirty="0">
                <a:latin typeface="SimSun" panose="02010600030101010101" pitchFamily="2" charset="-122"/>
                <a:ea typeface="SimSun" panose="02010600030101010101" pitchFamily="2" charset="-122"/>
              </a:rPr>
              <a:t>1876</a:t>
            </a:r>
            <a:r>
              <a:rPr lang="zh-CN" altLang="en-US" sz="1200" dirty="0">
                <a:latin typeface="SimSun" panose="02010600030101010101" pitchFamily="2" charset="-122"/>
                <a:ea typeface="SimSun" panose="02010600030101010101" pitchFamily="2" charset="-122"/>
              </a:rPr>
              <a:t>年所创立，具有超过</a:t>
            </a:r>
            <a:r>
              <a:rPr lang="en-US" altLang="zh-CN" sz="1200" dirty="0">
                <a:latin typeface="SimSun" panose="02010600030101010101" pitchFamily="2" charset="-122"/>
                <a:ea typeface="SimSun" panose="02010600030101010101" pitchFamily="2" charset="-122"/>
              </a:rPr>
              <a:t>130</a:t>
            </a:r>
            <a:r>
              <a:rPr lang="zh-CN" altLang="en-US" sz="1200" dirty="0">
                <a:latin typeface="SimSun" panose="02010600030101010101" pitchFamily="2" charset="-122"/>
                <a:ea typeface="SimSun" panose="02010600030101010101" pitchFamily="2" charset="-122"/>
              </a:rPr>
              <a:t>年的使用历史，目前已经更新到第</a:t>
            </a:r>
            <a:r>
              <a:rPr lang="en-US" altLang="zh-CN" sz="1200" dirty="0">
                <a:latin typeface="SimSun" panose="02010600030101010101" pitchFamily="2" charset="-122"/>
                <a:ea typeface="SimSun" panose="02010600030101010101" pitchFamily="2" charset="-122"/>
              </a:rPr>
              <a:t>23</a:t>
            </a:r>
            <a:r>
              <a:rPr lang="zh-CN" altLang="en-US" sz="1200" dirty="0">
                <a:latin typeface="SimSun" panose="02010600030101010101" pitchFamily="2" charset="-122"/>
                <a:ea typeface="SimSun" panose="02010600030101010101" pitchFamily="2" charset="-122"/>
              </a:rPr>
              <a:t>版，是目前</a:t>
            </a:r>
            <a:r>
              <a:rPr lang="zh-CN" altLang="en-US" sz="1200" b="0" i="0" kern="1200" dirty="0">
                <a:solidFill>
                  <a:schemeClr val="tx1"/>
                </a:solidFill>
                <a:effectLst/>
                <a:latin typeface="+mn-lt"/>
                <a:ea typeface="+mn-ea"/>
                <a:cs typeface="+mn-cs"/>
              </a:rPr>
              <a:t>世界上流行最广、影响最大的一部分类法</a:t>
            </a:r>
            <a:r>
              <a:rPr lang="zh-CN" altLang="en-US" sz="1200" dirty="0">
                <a:latin typeface="SimSun" panose="02010600030101010101" pitchFamily="2" charset="-122"/>
                <a:ea typeface="SimSun" panose="02010600030101010101" pitchFamily="2" charset="-122"/>
              </a:rPr>
              <a:t>。</a:t>
            </a:r>
            <a:r>
              <a:rPr lang="en-US" altLang="zh-CN" sz="1200" dirty="0">
                <a:latin typeface="SimSun" panose="02010600030101010101" pitchFamily="2" charset="-122"/>
                <a:ea typeface="SimSun" panose="02010600030101010101" pitchFamily="2" charset="-122"/>
              </a:rPr>
              <a:t>DDC</a:t>
            </a:r>
            <a:r>
              <a:rPr lang="zh-CN" altLang="en-US" sz="1200" dirty="0">
                <a:latin typeface="SimSun" panose="02010600030101010101" pitchFamily="2" charset="-122"/>
                <a:ea typeface="SimSun" panose="02010600030101010101" pitchFamily="2" charset="-122"/>
              </a:rPr>
              <a:t>采用</a:t>
            </a:r>
            <a:r>
              <a:rPr lang="zh-CN" altLang="en-US" sz="1200" b="1" dirty="0">
                <a:latin typeface="SimSun" panose="02010600030101010101" pitchFamily="2" charset="-122"/>
                <a:ea typeface="SimSun" panose="02010600030101010101" pitchFamily="2" charset="-122"/>
              </a:rPr>
              <a:t>通俗简明的阿拉伯数字</a:t>
            </a:r>
            <a:r>
              <a:rPr lang="zh-CN" altLang="en-US" sz="1200" dirty="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数字以三位为基础，不足三位用“0”补位，三位数字后用小圆点隔开。整体来看，</a:t>
            </a:r>
            <a:endParaRPr lang="en-US" altLang="zh-CN" sz="1200" dirty="0">
              <a:latin typeface="SimSun" panose="02010600030101010101" pitchFamily="2" charset="-122"/>
              <a:ea typeface="SimSun" panose="02010600030101010101" pitchFamily="2" charset="-122"/>
            </a:endParaRPr>
          </a:p>
          <a:p>
            <a:r>
              <a:rPr lang="zh-CN" altLang="en-US" sz="1200" b="0" i="0" kern="1200" dirty="0">
                <a:solidFill>
                  <a:schemeClr val="tx1"/>
                </a:solidFill>
                <a:effectLst/>
                <a:latin typeface="+mn-lt"/>
                <a:ea typeface="+mn-ea"/>
                <a:cs typeface="+mn-cs"/>
              </a:rPr>
              <a:t>①体系结构完整、严谨，类目详尽，层次清楚，易于理解。</a:t>
            </a:r>
          </a:p>
          <a:p>
            <a:r>
              <a:rPr lang="zh-CN" altLang="en-US" sz="1200" b="0" i="0" kern="1200" dirty="0">
                <a:solidFill>
                  <a:schemeClr val="tx1"/>
                </a:solidFill>
                <a:effectLst/>
                <a:latin typeface="+mn-lt"/>
                <a:ea typeface="+mn-ea"/>
                <a:cs typeface="+mn-cs"/>
              </a:rPr>
              <a:t>②采用严格的层累标记制，类号等级分明；</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③首创仿分、复分等分类方法，</a:t>
            </a:r>
          </a:p>
          <a:p>
            <a:r>
              <a:rPr lang="zh-CN" altLang="en-US" sz="1200" b="0" i="0" kern="1200" dirty="0">
                <a:solidFill>
                  <a:schemeClr val="tx1"/>
                </a:solidFill>
                <a:effectLst/>
                <a:latin typeface="+mn-lt"/>
                <a:ea typeface="+mn-ea"/>
                <a:cs typeface="+mn-cs"/>
              </a:rPr>
              <a:t>④最先为分类表编配详细的相关索引，提供一条简便的字顺检索的途径。</a:t>
            </a:r>
          </a:p>
          <a:p>
            <a:r>
              <a:rPr lang="zh-CN" altLang="en-US" sz="1200" b="0" i="0" kern="1200" dirty="0">
                <a:solidFill>
                  <a:schemeClr val="tx1"/>
                </a:solidFill>
                <a:effectLst/>
                <a:latin typeface="+mn-lt"/>
                <a:ea typeface="+mn-ea"/>
                <a:cs typeface="+mn-cs"/>
              </a:rPr>
              <a:t>⑤ 由</a:t>
            </a:r>
            <a:r>
              <a:rPr lang="en-US" altLang="zh-CN" sz="1200" b="0" i="0" kern="1200" dirty="0">
                <a:solidFill>
                  <a:schemeClr val="tx1"/>
                </a:solidFill>
                <a:effectLst/>
                <a:latin typeface="+mn-lt"/>
                <a:ea typeface="+mn-ea"/>
                <a:cs typeface="+mn-cs"/>
              </a:rPr>
              <a:t>OCLC</a:t>
            </a:r>
            <a:r>
              <a:rPr lang="zh-CN" altLang="en-US" sz="1200" b="0" i="0" kern="1200" dirty="0">
                <a:solidFill>
                  <a:schemeClr val="tx1"/>
                </a:solidFill>
                <a:effectLst/>
                <a:latin typeface="+mn-lt"/>
                <a:ea typeface="+mn-ea"/>
                <a:cs typeface="+mn-cs"/>
              </a:rPr>
              <a:t>来组织管理，定期修订，持续更新。</a:t>
            </a:r>
          </a:p>
          <a:p>
            <a:pPr indent="457200">
              <a:lnSpc>
                <a:spcPct val="150000"/>
              </a:lnSpc>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27</a:t>
            </a:fld>
            <a:endParaRPr lang="zh-CN" altLang="en-US">
              <a:solidFill>
                <a:prstClr val="black"/>
              </a:solidFill>
            </a:endParaRPr>
          </a:p>
        </p:txBody>
      </p:sp>
    </p:spTree>
    <p:extLst>
      <p:ext uri="{BB962C8B-B14F-4D97-AF65-F5344CB8AC3E}">
        <p14:creationId xmlns:p14="http://schemas.microsoft.com/office/powerpoint/2010/main" val="186514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其中，目前利用比较广的分类方法有</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杜威十进分类法》、国际十进制分类法、国会图书馆分类法、冒号分类法等。我们给大家简单介绍两种：</a:t>
            </a:r>
            <a:endParaRPr lang="en-US" altLang="zh-CN" sz="1200" dirty="0">
              <a:latin typeface="SimSun" panose="02010600030101010101" pitchFamily="2" charset="-122"/>
              <a:ea typeface="SimSun" panose="02010600030101010101" pitchFamily="2" charset="-122"/>
            </a:endParaRPr>
          </a:p>
          <a:p>
            <a:pPr indent="457200">
              <a:lnSpc>
                <a:spcPct val="150000"/>
              </a:lnSpc>
            </a:pPr>
            <a:r>
              <a:rPr lang="zh-CN" altLang="en-US" sz="1200" dirty="0">
                <a:latin typeface="SimSun" panose="02010600030101010101" pitchFamily="2" charset="-122"/>
                <a:ea typeface="SimSun" panose="02010600030101010101" pitchFamily="2" charset="-122"/>
              </a:rPr>
              <a:t>第一种，</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杜威十进分类法》，其英文简称DDC，由美国图书馆学家麦维尔</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a:t>
            </a:r>
            <a:r>
              <a:rPr lang="en-US" altLang="zh-CN" sz="1200" dirty="0">
                <a:latin typeface="SimSun" panose="02010600030101010101" pitchFamily="2" charset="-122"/>
                <a:ea typeface="SimSun" panose="02010600030101010101" pitchFamily="2" charset="-122"/>
              </a:rPr>
              <a:t>1876</a:t>
            </a:r>
            <a:r>
              <a:rPr lang="zh-CN" altLang="en-US" sz="1200" dirty="0">
                <a:latin typeface="SimSun" panose="02010600030101010101" pitchFamily="2" charset="-122"/>
                <a:ea typeface="SimSun" panose="02010600030101010101" pitchFamily="2" charset="-122"/>
              </a:rPr>
              <a:t>年所创立，具有超过</a:t>
            </a:r>
            <a:r>
              <a:rPr lang="en-US" altLang="zh-CN" sz="1200" dirty="0">
                <a:latin typeface="SimSun" panose="02010600030101010101" pitchFamily="2" charset="-122"/>
                <a:ea typeface="SimSun" panose="02010600030101010101" pitchFamily="2" charset="-122"/>
              </a:rPr>
              <a:t>130</a:t>
            </a:r>
            <a:r>
              <a:rPr lang="zh-CN" altLang="en-US" sz="1200" dirty="0">
                <a:latin typeface="SimSun" panose="02010600030101010101" pitchFamily="2" charset="-122"/>
                <a:ea typeface="SimSun" panose="02010600030101010101" pitchFamily="2" charset="-122"/>
              </a:rPr>
              <a:t>年的使用历史，目前已经更新到第</a:t>
            </a:r>
            <a:r>
              <a:rPr lang="en-US" altLang="zh-CN" sz="1200" dirty="0">
                <a:latin typeface="SimSun" panose="02010600030101010101" pitchFamily="2" charset="-122"/>
                <a:ea typeface="SimSun" panose="02010600030101010101" pitchFamily="2" charset="-122"/>
              </a:rPr>
              <a:t>23</a:t>
            </a:r>
            <a:r>
              <a:rPr lang="zh-CN" altLang="en-US" sz="1200" dirty="0">
                <a:latin typeface="SimSun" panose="02010600030101010101" pitchFamily="2" charset="-122"/>
                <a:ea typeface="SimSun" panose="02010600030101010101" pitchFamily="2" charset="-122"/>
              </a:rPr>
              <a:t>版，是目前</a:t>
            </a:r>
            <a:r>
              <a:rPr lang="zh-CN" altLang="en-US" sz="1200" b="0" i="0" kern="1200" dirty="0">
                <a:solidFill>
                  <a:schemeClr val="tx1"/>
                </a:solidFill>
                <a:effectLst/>
                <a:latin typeface="+mn-lt"/>
                <a:ea typeface="+mn-ea"/>
                <a:cs typeface="+mn-cs"/>
              </a:rPr>
              <a:t>世界上流行最广、影响最大的一部分类法</a:t>
            </a:r>
            <a:r>
              <a:rPr lang="zh-CN" altLang="en-US" sz="1200" dirty="0">
                <a:latin typeface="SimSun" panose="02010600030101010101" pitchFamily="2" charset="-122"/>
                <a:ea typeface="SimSun" panose="02010600030101010101" pitchFamily="2" charset="-122"/>
              </a:rPr>
              <a:t>。</a:t>
            </a:r>
            <a:r>
              <a:rPr lang="en-US" altLang="zh-CN" sz="1200" dirty="0">
                <a:latin typeface="SimSun" panose="02010600030101010101" pitchFamily="2" charset="-122"/>
                <a:ea typeface="SimSun" panose="02010600030101010101" pitchFamily="2" charset="-122"/>
              </a:rPr>
              <a:t>DDC</a:t>
            </a:r>
            <a:r>
              <a:rPr lang="zh-CN" altLang="en-US" sz="1200" dirty="0">
                <a:latin typeface="SimSun" panose="02010600030101010101" pitchFamily="2" charset="-122"/>
                <a:ea typeface="SimSun" panose="02010600030101010101" pitchFamily="2" charset="-122"/>
              </a:rPr>
              <a:t>采用</a:t>
            </a:r>
            <a:r>
              <a:rPr lang="zh-CN" altLang="en-US" sz="1200" b="1" dirty="0">
                <a:latin typeface="SimSun" panose="02010600030101010101" pitchFamily="2" charset="-122"/>
                <a:ea typeface="SimSun" panose="02010600030101010101" pitchFamily="2" charset="-122"/>
              </a:rPr>
              <a:t>通俗简明的阿拉伯数字</a:t>
            </a:r>
            <a:r>
              <a:rPr lang="zh-CN" altLang="en-US" sz="1200" dirty="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数字以三位为基础，不足三位用“0”补位，三位数字后用小圆点隔开。整体来看，</a:t>
            </a:r>
            <a:endParaRPr lang="en-US" altLang="zh-CN" sz="1200" dirty="0">
              <a:latin typeface="SimSun" panose="02010600030101010101" pitchFamily="2" charset="-122"/>
              <a:ea typeface="SimSun" panose="02010600030101010101" pitchFamily="2" charset="-122"/>
            </a:endParaRPr>
          </a:p>
          <a:p>
            <a:r>
              <a:rPr lang="zh-CN" altLang="en-US" sz="1200" b="0" i="0" kern="1200" dirty="0">
                <a:solidFill>
                  <a:schemeClr val="tx1"/>
                </a:solidFill>
                <a:effectLst/>
                <a:latin typeface="+mn-lt"/>
                <a:ea typeface="+mn-ea"/>
                <a:cs typeface="+mn-cs"/>
              </a:rPr>
              <a:t>①体系结构完整、严谨，类目详尽，层次清楚，易于理解。</a:t>
            </a:r>
          </a:p>
          <a:p>
            <a:r>
              <a:rPr lang="zh-CN" altLang="en-US" sz="1200" b="0" i="0" kern="1200" dirty="0">
                <a:solidFill>
                  <a:schemeClr val="tx1"/>
                </a:solidFill>
                <a:effectLst/>
                <a:latin typeface="+mn-lt"/>
                <a:ea typeface="+mn-ea"/>
                <a:cs typeface="+mn-cs"/>
              </a:rPr>
              <a:t>②采用严格的层累标记制，类号等级分明；</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③首创仿分、复分等分类方法，</a:t>
            </a:r>
          </a:p>
          <a:p>
            <a:r>
              <a:rPr lang="zh-CN" altLang="en-US" sz="1200" b="0" i="0" kern="1200" dirty="0">
                <a:solidFill>
                  <a:schemeClr val="tx1"/>
                </a:solidFill>
                <a:effectLst/>
                <a:latin typeface="+mn-lt"/>
                <a:ea typeface="+mn-ea"/>
                <a:cs typeface="+mn-cs"/>
              </a:rPr>
              <a:t>④最先为分类表编配详细的相关索引，提供一条简便的字顺检索的途径。</a:t>
            </a:r>
          </a:p>
          <a:p>
            <a:r>
              <a:rPr lang="zh-CN" altLang="en-US" sz="1200" b="0" i="0" kern="1200" dirty="0">
                <a:solidFill>
                  <a:schemeClr val="tx1"/>
                </a:solidFill>
                <a:effectLst/>
                <a:latin typeface="+mn-lt"/>
                <a:ea typeface="+mn-ea"/>
                <a:cs typeface="+mn-cs"/>
              </a:rPr>
              <a:t>⑤ 由</a:t>
            </a:r>
            <a:r>
              <a:rPr lang="en-US" altLang="zh-CN" sz="1200" b="0" i="0" kern="1200" dirty="0">
                <a:solidFill>
                  <a:schemeClr val="tx1"/>
                </a:solidFill>
                <a:effectLst/>
                <a:latin typeface="+mn-lt"/>
                <a:ea typeface="+mn-ea"/>
                <a:cs typeface="+mn-cs"/>
              </a:rPr>
              <a:t>OCLC</a:t>
            </a:r>
            <a:r>
              <a:rPr lang="zh-CN" altLang="en-US" sz="1200" b="0" i="0" kern="1200" dirty="0">
                <a:solidFill>
                  <a:schemeClr val="tx1"/>
                </a:solidFill>
                <a:effectLst/>
                <a:latin typeface="+mn-lt"/>
                <a:ea typeface="+mn-ea"/>
                <a:cs typeface="+mn-cs"/>
              </a:rPr>
              <a:t>来组织管理，定期修订，持续更新。</a:t>
            </a:r>
          </a:p>
          <a:p>
            <a:pPr indent="457200">
              <a:lnSpc>
                <a:spcPct val="150000"/>
              </a:lnSpc>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2359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其中，目前利用比较广的分类方法有</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杜威十进分类法》、国际十进制分类法、国会图书馆分类法、冒号分类法等。我们给大家简单介绍两种：</a:t>
            </a:r>
            <a:endParaRPr lang="en-US" altLang="zh-CN" sz="1200" dirty="0">
              <a:latin typeface="SimSun" panose="02010600030101010101" pitchFamily="2" charset="-122"/>
              <a:ea typeface="SimSun" panose="02010600030101010101" pitchFamily="2" charset="-122"/>
            </a:endParaRPr>
          </a:p>
          <a:p>
            <a:pPr indent="457200">
              <a:lnSpc>
                <a:spcPct val="150000"/>
              </a:lnSpc>
            </a:pPr>
            <a:r>
              <a:rPr lang="zh-CN" altLang="en-US" sz="1200" dirty="0">
                <a:latin typeface="SimSun" panose="02010600030101010101" pitchFamily="2" charset="-122"/>
                <a:ea typeface="SimSun" panose="02010600030101010101" pitchFamily="2" charset="-122"/>
              </a:rPr>
              <a:t>第一种，</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杜威十进分类法》，其英文简称DDC，由美国图书馆学家麦维尔</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a:t>
            </a:r>
            <a:r>
              <a:rPr lang="en-US" altLang="zh-CN" sz="1200" dirty="0">
                <a:latin typeface="SimSun" panose="02010600030101010101" pitchFamily="2" charset="-122"/>
                <a:ea typeface="SimSun" panose="02010600030101010101" pitchFamily="2" charset="-122"/>
              </a:rPr>
              <a:t>1876</a:t>
            </a:r>
            <a:r>
              <a:rPr lang="zh-CN" altLang="en-US" sz="1200" dirty="0">
                <a:latin typeface="SimSun" panose="02010600030101010101" pitchFamily="2" charset="-122"/>
                <a:ea typeface="SimSun" panose="02010600030101010101" pitchFamily="2" charset="-122"/>
              </a:rPr>
              <a:t>年所创立，具有超过</a:t>
            </a:r>
            <a:r>
              <a:rPr lang="en-US" altLang="zh-CN" sz="1200" dirty="0">
                <a:latin typeface="SimSun" panose="02010600030101010101" pitchFamily="2" charset="-122"/>
                <a:ea typeface="SimSun" panose="02010600030101010101" pitchFamily="2" charset="-122"/>
              </a:rPr>
              <a:t>130</a:t>
            </a:r>
            <a:r>
              <a:rPr lang="zh-CN" altLang="en-US" sz="1200" dirty="0">
                <a:latin typeface="SimSun" panose="02010600030101010101" pitchFamily="2" charset="-122"/>
                <a:ea typeface="SimSun" panose="02010600030101010101" pitchFamily="2" charset="-122"/>
              </a:rPr>
              <a:t>年的使用历史，目前已经更新到第</a:t>
            </a:r>
            <a:r>
              <a:rPr lang="en-US" altLang="zh-CN" sz="1200" dirty="0">
                <a:latin typeface="SimSun" panose="02010600030101010101" pitchFamily="2" charset="-122"/>
                <a:ea typeface="SimSun" panose="02010600030101010101" pitchFamily="2" charset="-122"/>
              </a:rPr>
              <a:t>23</a:t>
            </a:r>
            <a:r>
              <a:rPr lang="zh-CN" altLang="en-US" sz="1200" dirty="0">
                <a:latin typeface="SimSun" panose="02010600030101010101" pitchFamily="2" charset="-122"/>
                <a:ea typeface="SimSun" panose="02010600030101010101" pitchFamily="2" charset="-122"/>
              </a:rPr>
              <a:t>版，是目前</a:t>
            </a:r>
            <a:r>
              <a:rPr lang="zh-CN" altLang="en-US" sz="1200" b="0" i="0" kern="1200" dirty="0">
                <a:solidFill>
                  <a:schemeClr val="tx1"/>
                </a:solidFill>
                <a:effectLst/>
                <a:latin typeface="+mn-lt"/>
                <a:ea typeface="+mn-ea"/>
                <a:cs typeface="+mn-cs"/>
              </a:rPr>
              <a:t>世界上流行最广、影响最大的一部分类法</a:t>
            </a:r>
            <a:r>
              <a:rPr lang="zh-CN" altLang="en-US" sz="1200" dirty="0">
                <a:latin typeface="SimSun" panose="02010600030101010101" pitchFamily="2" charset="-122"/>
                <a:ea typeface="SimSun" panose="02010600030101010101" pitchFamily="2" charset="-122"/>
              </a:rPr>
              <a:t>。</a:t>
            </a:r>
            <a:r>
              <a:rPr lang="en-US" altLang="zh-CN" sz="1200" dirty="0">
                <a:latin typeface="SimSun" panose="02010600030101010101" pitchFamily="2" charset="-122"/>
                <a:ea typeface="SimSun" panose="02010600030101010101" pitchFamily="2" charset="-122"/>
              </a:rPr>
              <a:t>DDC</a:t>
            </a:r>
            <a:r>
              <a:rPr lang="zh-CN" altLang="en-US" sz="1200" dirty="0">
                <a:latin typeface="SimSun" panose="02010600030101010101" pitchFamily="2" charset="-122"/>
                <a:ea typeface="SimSun" panose="02010600030101010101" pitchFamily="2" charset="-122"/>
              </a:rPr>
              <a:t>采用</a:t>
            </a:r>
            <a:r>
              <a:rPr lang="zh-CN" altLang="en-US" sz="1200" b="1" dirty="0">
                <a:latin typeface="SimSun" panose="02010600030101010101" pitchFamily="2" charset="-122"/>
                <a:ea typeface="SimSun" panose="02010600030101010101" pitchFamily="2" charset="-122"/>
              </a:rPr>
              <a:t>通俗简明的阿拉伯数字</a:t>
            </a:r>
            <a:r>
              <a:rPr lang="zh-CN" altLang="en-US" sz="1200" dirty="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数字以三位为基础，不足三位用“0”补位，三位数字后用小圆点隔开。整体来看，</a:t>
            </a:r>
            <a:endParaRPr lang="en-US" altLang="zh-CN" sz="1200" dirty="0">
              <a:latin typeface="SimSun" panose="02010600030101010101" pitchFamily="2" charset="-122"/>
              <a:ea typeface="SimSun" panose="02010600030101010101" pitchFamily="2" charset="-122"/>
            </a:endParaRPr>
          </a:p>
          <a:p>
            <a:r>
              <a:rPr lang="zh-CN" altLang="en-US" sz="1200" b="0" i="0" kern="1200" dirty="0">
                <a:solidFill>
                  <a:schemeClr val="tx1"/>
                </a:solidFill>
                <a:effectLst/>
                <a:latin typeface="+mn-lt"/>
                <a:ea typeface="+mn-ea"/>
                <a:cs typeface="+mn-cs"/>
              </a:rPr>
              <a:t>①体系结构完整、严谨，类目详尽，层次清楚，易于理解。</a:t>
            </a:r>
          </a:p>
          <a:p>
            <a:r>
              <a:rPr lang="zh-CN" altLang="en-US" sz="1200" b="0" i="0" kern="1200" dirty="0">
                <a:solidFill>
                  <a:schemeClr val="tx1"/>
                </a:solidFill>
                <a:effectLst/>
                <a:latin typeface="+mn-lt"/>
                <a:ea typeface="+mn-ea"/>
                <a:cs typeface="+mn-cs"/>
              </a:rPr>
              <a:t>②采用严格的层累标记制，类号等级分明；</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③首创仿分、复分等分类方法，</a:t>
            </a:r>
          </a:p>
          <a:p>
            <a:r>
              <a:rPr lang="zh-CN" altLang="en-US" sz="1200" b="0" i="0" kern="1200" dirty="0">
                <a:solidFill>
                  <a:schemeClr val="tx1"/>
                </a:solidFill>
                <a:effectLst/>
                <a:latin typeface="+mn-lt"/>
                <a:ea typeface="+mn-ea"/>
                <a:cs typeface="+mn-cs"/>
              </a:rPr>
              <a:t>④最先为分类表编配详细的相关索引，提供一条简便的字顺检索的途径。</a:t>
            </a:r>
          </a:p>
          <a:p>
            <a:r>
              <a:rPr lang="zh-CN" altLang="en-US" sz="1200" b="0" i="0" kern="1200" dirty="0">
                <a:solidFill>
                  <a:schemeClr val="tx1"/>
                </a:solidFill>
                <a:effectLst/>
                <a:latin typeface="+mn-lt"/>
                <a:ea typeface="+mn-ea"/>
                <a:cs typeface="+mn-cs"/>
              </a:rPr>
              <a:t>⑤ 由</a:t>
            </a:r>
            <a:r>
              <a:rPr lang="en-US" altLang="zh-CN" sz="1200" b="0" i="0" kern="1200" dirty="0">
                <a:solidFill>
                  <a:schemeClr val="tx1"/>
                </a:solidFill>
                <a:effectLst/>
                <a:latin typeface="+mn-lt"/>
                <a:ea typeface="+mn-ea"/>
                <a:cs typeface="+mn-cs"/>
              </a:rPr>
              <a:t>OCLC</a:t>
            </a:r>
            <a:r>
              <a:rPr lang="zh-CN" altLang="en-US" sz="1200" b="0" i="0" kern="1200" dirty="0">
                <a:solidFill>
                  <a:schemeClr val="tx1"/>
                </a:solidFill>
                <a:effectLst/>
                <a:latin typeface="+mn-lt"/>
                <a:ea typeface="+mn-ea"/>
                <a:cs typeface="+mn-cs"/>
              </a:rPr>
              <a:t>来组织管理，定期修订，持续更新。</a:t>
            </a:r>
          </a:p>
          <a:p>
            <a:pPr indent="457200">
              <a:lnSpc>
                <a:spcPct val="150000"/>
              </a:lnSpc>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71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第一节，我们主要介绍文献信息资源组织的基本方法和原理。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CD84F4-6D94-4782-A51D-C62AC67B3A1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2224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其中，目前利用比较广的分类方法有</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杜威十进分类法》、国际十进制分类法、国会图书馆分类法、冒号分类法等。我们给大家简单介绍两种：</a:t>
            </a:r>
            <a:endParaRPr lang="en-US" altLang="zh-CN" sz="1200" dirty="0">
              <a:latin typeface="SimSun" panose="02010600030101010101" pitchFamily="2" charset="-122"/>
              <a:ea typeface="SimSun" panose="02010600030101010101" pitchFamily="2" charset="-122"/>
            </a:endParaRPr>
          </a:p>
          <a:p>
            <a:pPr indent="457200">
              <a:lnSpc>
                <a:spcPct val="150000"/>
              </a:lnSpc>
            </a:pPr>
            <a:r>
              <a:rPr lang="zh-CN" altLang="en-US" sz="1200" dirty="0">
                <a:latin typeface="SimSun" panose="02010600030101010101" pitchFamily="2" charset="-122"/>
                <a:ea typeface="SimSun" panose="02010600030101010101" pitchFamily="2" charset="-122"/>
              </a:rPr>
              <a:t>第一种，</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杜威十进分类法》，其英文简称DDC，由美国图书馆学家麦维尔</a:t>
            </a:r>
            <a:r>
              <a:rPr lang="en-US" altLang="zh-C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杜威</a:t>
            </a:r>
            <a:r>
              <a:rPr lang="en-US" altLang="zh-CN" sz="1200" dirty="0">
                <a:latin typeface="SimSun" panose="02010600030101010101" pitchFamily="2" charset="-122"/>
                <a:ea typeface="SimSun" panose="02010600030101010101" pitchFamily="2" charset="-122"/>
              </a:rPr>
              <a:t>1876</a:t>
            </a:r>
            <a:r>
              <a:rPr lang="zh-CN" altLang="en-US" sz="1200" dirty="0">
                <a:latin typeface="SimSun" panose="02010600030101010101" pitchFamily="2" charset="-122"/>
                <a:ea typeface="SimSun" panose="02010600030101010101" pitchFamily="2" charset="-122"/>
              </a:rPr>
              <a:t>年所创立，具有超过</a:t>
            </a:r>
            <a:r>
              <a:rPr lang="en-US" altLang="zh-CN" sz="1200" dirty="0">
                <a:latin typeface="SimSun" panose="02010600030101010101" pitchFamily="2" charset="-122"/>
                <a:ea typeface="SimSun" panose="02010600030101010101" pitchFamily="2" charset="-122"/>
              </a:rPr>
              <a:t>130</a:t>
            </a:r>
            <a:r>
              <a:rPr lang="zh-CN" altLang="en-US" sz="1200" dirty="0">
                <a:latin typeface="SimSun" panose="02010600030101010101" pitchFamily="2" charset="-122"/>
                <a:ea typeface="SimSun" panose="02010600030101010101" pitchFamily="2" charset="-122"/>
              </a:rPr>
              <a:t>年的使用历史，目前已经更新到第</a:t>
            </a:r>
            <a:r>
              <a:rPr lang="en-US" altLang="zh-CN" sz="1200" dirty="0">
                <a:latin typeface="SimSun" panose="02010600030101010101" pitchFamily="2" charset="-122"/>
                <a:ea typeface="SimSun" panose="02010600030101010101" pitchFamily="2" charset="-122"/>
              </a:rPr>
              <a:t>23</a:t>
            </a:r>
            <a:r>
              <a:rPr lang="zh-CN" altLang="en-US" sz="1200" dirty="0">
                <a:latin typeface="SimSun" panose="02010600030101010101" pitchFamily="2" charset="-122"/>
                <a:ea typeface="SimSun" panose="02010600030101010101" pitchFamily="2" charset="-122"/>
              </a:rPr>
              <a:t>版，是目前</a:t>
            </a:r>
            <a:r>
              <a:rPr lang="zh-CN" altLang="en-US" sz="1200" b="0" i="0" kern="1200" dirty="0">
                <a:solidFill>
                  <a:schemeClr val="tx1"/>
                </a:solidFill>
                <a:effectLst/>
                <a:latin typeface="+mn-lt"/>
                <a:ea typeface="+mn-ea"/>
                <a:cs typeface="+mn-cs"/>
              </a:rPr>
              <a:t>世界上流行最广、影响最大的一部分类法</a:t>
            </a:r>
            <a:r>
              <a:rPr lang="zh-CN" altLang="en-US" sz="1200" dirty="0">
                <a:latin typeface="SimSun" panose="02010600030101010101" pitchFamily="2" charset="-122"/>
                <a:ea typeface="SimSun" panose="02010600030101010101" pitchFamily="2" charset="-122"/>
              </a:rPr>
              <a:t>。</a:t>
            </a:r>
            <a:r>
              <a:rPr lang="en-US" altLang="zh-CN" sz="1200" dirty="0">
                <a:latin typeface="SimSun" panose="02010600030101010101" pitchFamily="2" charset="-122"/>
                <a:ea typeface="SimSun" panose="02010600030101010101" pitchFamily="2" charset="-122"/>
              </a:rPr>
              <a:t>DDC</a:t>
            </a:r>
            <a:r>
              <a:rPr lang="zh-CN" altLang="en-US" sz="1200" dirty="0">
                <a:latin typeface="SimSun" panose="02010600030101010101" pitchFamily="2" charset="-122"/>
                <a:ea typeface="SimSun" panose="02010600030101010101" pitchFamily="2" charset="-122"/>
              </a:rPr>
              <a:t>采用</a:t>
            </a:r>
            <a:r>
              <a:rPr lang="zh-CN" altLang="en-US" sz="1200" b="1" dirty="0">
                <a:latin typeface="SimSun" panose="02010600030101010101" pitchFamily="2" charset="-122"/>
                <a:ea typeface="SimSun" panose="02010600030101010101" pitchFamily="2" charset="-122"/>
              </a:rPr>
              <a:t>通俗简明的阿拉伯数字</a:t>
            </a:r>
            <a:r>
              <a:rPr lang="zh-CN" altLang="en-US" sz="1200" dirty="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数字以三位为基础，不足三位用“0”补位，三位数字后用小圆点隔开。整体来看，</a:t>
            </a:r>
            <a:endParaRPr lang="en-US" altLang="zh-CN" sz="1200" dirty="0">
              <a:latin typeface="SimSun" panose="02010600030101010101" pitchFamily="2" charset="-122"/>
              <a:ea typeface="SimSun" panose="02010600030101010101" pitchFamily="2" charset="-122"/>
            </a:endParaRPr>
          </a:p>
          <a:p>
            <a:r>
              <a:rPr lang="zh-CN" altLang="en-US" sz="1200" b="0" i="0" kern="1200" dirty="0">
                <a:solidFill>
                  <a:schemeClr val="tx1"/>
                </a:solidFill>
                <a:effectLst/>
                <a:latin typeface="+mn-lt"/>
                <a:ea typeface="+mn-ea"/>
                <a:cs typeface="+mn-cs"/>
              </a:rPr>
              <a:t>①体系结构完整、严谨，类目详尽，层次清楚，易于理解。</a:t>
            </a:r>
          </a:p>
          <a:p>
            <a:r>
              <a:rPr lang="zh-CN" altLang="en-US" sz="1200" b="0" i="0" kern="1200" dirty="0">
                <a:solidFill>
                  <a:schemeClr val="tx1"/>
                </a:solidFill>
                <a:effectLst/>
                <a:latin typeface="+mn-lt"/>
                <a:ea typeface="+mn-ea"/>
                <a:cs typeface="+mn-cs"/>
              </a:rPr>
              <a:t>②采用严格的层累标记制，类号等级分明；</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③首创仿分、复分等分类方法，</a:t>
            </a:r>
          </a:p>
          <a:p>
            <a:r>
              <a:rPr lang="zh-CN" altLang="en-US" sz="1200" b="0" i="0" kern="1200" dirty="0">
                <a:solidFill>
                  <a:schemeClr val="tx1"/>
                </a:solidFill>
                <a:effectLst/>
                <a:latin typeface="+mn-lt"/>
                <a:ea typeface="+mn-ea"/>
                <a:cs typeface="+mn-cs"/>
              </a:rPr>
              <a:t>④最先为分类表编配详细的相关索引，提供一条简便的字顺检索的途径。</a:t>
            </a:r>
          </a:p>
          <a:p>
            <a:r>
              <a:rPr lang="zh-CN" altLang="en-US" sz="1200" b="0" i="0" kern="1200" dirty="0">
                <a:solidFill>
                  <a:schemeClr val="tx1"/>
                </a:solidFill>
                <a:effectLst/>
                <a:latin typeface="+mn-lt"/>
                <a:ea typeface="+mn-ea"/>
                <a:cs typeface="+mn-cs"/>
              </a:rPr>
              <a:t>⑤ 由</a:t>
            </a:r>
            <a:r>
              <a:rPr lang="en-US" altLang="zh-CN" sz="1200" b="0" i="0" kern="1200" dirty="0">
                <a:solidFill>
                  <a:schemeClr val="tx1"/>
                </a:solidFill>
                <a:effectLst/>
                <a:latin typeface="+mn-lt"/>
                <a:ea typeface="+mn-ea"/>
                <a:cs typeface="+mn-cs"/>
              </a:rPr>
              <a:t>OCLC</a:t>
            </a:r>
            <a:r>
              <a:rPr lang="zh-CN" altLang="en-US" sz="1200" b="0" i="0" kern="1200" dirty="0">
                <a:solidFill>
                  <a:schemeClr val="tx1"/>
                </a:solidFill>
                <a:effectLst/>
                <a:latin typeface="+mn-lt"/>
                <a:ea typeface="+mn-ea"/>
                <a:cs typeface="+mn-cs"/>
              </a:rPr>
              <a:t>来组织管理，定期修订，持续更新。</a:t>
            </a:r>
          </a:p>
          <a:p>
            <a:pPr indent="457200">
              <a:lnSpc>
                <a:spcPct val="150000"/>
              </a:lnSpc>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17233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9553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5594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3238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4421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4814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3530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从信息组织的基本方法看，主要有分类法、主题法和分类主题一体化方法。</a:t>
            </a:r>
            <a:endParaRPr lang="en-US" altLang="zh-CN" dirty="0"/>
          </a:p>
          <a:p>
            <a:pPr>
              <a:lnSpc>
                <a:spcPct val="150000"/>
              </a:lnSpc>
            </a:pPr>
            <a:r>
              <a:rPr lang="zh-CN" altLang="en-US" dirty="0"/>
              <a:t>首先，是分类方法。</a:t>
            </a:r>
            <a:r>
              <a:rPr lang="zh-CN" altLang="en-US" dirty="0">
                <a:latin typeface="SimSun" panose="02010600030101010101" pitchFamily="2" charset="-122"/>
                <a:ea typeface="SimSun" panose="02010600030101010101" pitchFamily="2" charset="-122"/>
              </a:rPr>
              <a:t>分类：</a:t>
            </a:r>
            <a:r>
              <a:rPr lang="zh-CN" altLang="en-US" dirty="0"/>
              <a:t>就是按照事物的性质、特点、用途等进行区分和聚类，并将聚类结果按照一定次序予以组织的活动，是一种系统认知事物的方法。</a:t>
            </a:r>
          </a:p>
          <a:p>
            <a:pPr>
              <a:lnSpc>
                <a:spcPct val="150000"/>
              </a:lnSpc>
            </a:pPr>
            <a:r>
              <a:rPr lang="zh-CN" altLang="en-US"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a:latin typeface="SimSun" panose="02010600030101010101" pitchFamily="2" charset="-122"/>
              <a:ea typeface="SimSun" panose="02010600030101010101" pitchFamily="2" charset="-122"/>
            </a:endParaRPr>
          </a:p>
          <a:p>
            <a:pPr>
              <a:lnSpc>
                <a:spcPct val="150000"/>
              </a:lnSpc>
            </a:pPr>
            <a:endParaRPr lang="en-US" altLang="zh-CN" dirty="0"/>
          </a:p>
          <a:p>
            <a:pPr>
              <a:lnSpc>
                <a:spcPct val="150000"/>
              </a:lnSpc>
            </a:pPr>
            <a:r>
              <a:rPr lang="zh-CN" altLang="en-US"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9474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同学们好，今天我们学习的内容是网络信息资源组织。</a:t>
            </a:r>
          </a:p>
        </p:txBody>
      </p:sp>
      <p:sp>
        <p:nvSpPr>
          <p:cNvPr id="4" name="灯片编号占位符 3"/>
          <p:cNvSpPr>
            <a:spLocks noGrp="1"/>
          </p:cNvSpPr>
          <p:nvPr>
            <p:ph type="sldNum" sz="quarter" idx="10"/>
          </p:nvPr>
        </p:nvSpPr>
        <p:spPr/>
        <p:txBody>
          <a:bodyPr/>
          <a:lstStyle/>
          <a:p>
            <a:fld id="{83CD84F4-6D94-4782-A51D-C62AC67B3A10}" type="slidenum">
              <a:rPr lang="zh-CN" altLang="en-US" smtClean="0"/>
              <a:t>38</a:t>
            </a:fld>
            <a:endParaRPr lang="zh-CN" altLang="en-US"/>
          </a:p>
        </p:txBody>
      </p:sp>
    </p:spTree>
    <p:extLst>
      <p:ext uri="{BB962C8B-B14F-4D97-AF65-F5344CB8AC3E}">
        <p14:creationId xmlns:p14="http://schemas.microsoft.com/office/powerpoint/2010/main" val="4049797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39</a:t>
            </a:fld>
            <a:endParaRPr lang="zh-CN" altLang="en-US">
              <a:solidFill>
                <a:prstClr val="black"/>
              </a:solidFill>
            </a:endParaRPr>
          </a:p>
        </p:txBody>
      </p:sp>
    </p:spTree>
    <p:extLst>
      <p:ext uri="{BB962C8B-B14F-4D97-AF65-F5344CB8AC3E}">
        <p14:creationId xmlns:p14="http://schemas.microsoft.com/office/powerpoint/2010/main" val="175440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热寂说与生物多样化假说；</a:t>
            </a:r>
            <a:endParaRPr lang="en-US" altLang="zh-CN" dirty="0"/>
          </a:p>
          <a:p>
            <a:pPr eaLnBrk="1" hangingPunct="1">
              <a:spcBef>
                <a:spcPct val="0"/>
              </a:spcBef>
            </a:pPr>
            <a:r>
              <a:rPr lang="zh-CN" altLang="en-US" sz="1200" dirty="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a:latin typeface="华文中宋" panose="02010600040101010101" pitchFamily="2" charset="-122"/>
              <a:ea typeface="华文中宋" panose="02010600040101010101" pitchFamily="2" charset="-122"/>
            </a:endParaRPr>
          </a:p>
          <a:p>
            <a:pPr eaLnBrk="1" hangingPunct="1">
              <a:spcBef>
                <a:spcPct val="0"/>
              </a:spcBef>
            </a:pPr>
            <a:r>
              <a:rPr lang="zh-CN" altLang="en-US" dirty="0"/>
              <a:t>信息组织是信息资源管理的基本范畴之一，是信息资源建设的中心环节，是建立信息系统的重要条件，是信息检索与咨询的基础，是开展用户服务的有力保证。在信息资源管理中起到承上启下的作用。</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a:t>
            </a:fld>
            <a:endParaRPr lang="zh-CN" altLang="en-US">
              <a:solidFill>
                <a:prstClr val="black"/>
              </a:solidFill>
            </a:endParaRPr>
          </a:p>
        </p:txBody>
      </p:sp>
    </p:spTree>
    <p:extLst>
      <p:ext uri="{BB962C8B-B14F-4D97-AF65-F5344CB8AC3E}">
        <p14:creationId xmlns:p14="http://schemas.microsoft.com/office/powerpoint/2010/main" val="794304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1020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3292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6168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7444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0322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07826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7687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7018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1565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99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热寂说与生物多样化假说；</a:t>
            </a:r>
            <a:endParaRPr lang="en-US" altLang="zh-CN" dirty="0"/>
          </a:p>
          <a:p>
            <a:pPr eaLnBrk="1" hangingPunct="1">
              <a:spcBef>
                <a:spcPct val="0"/>
              </a:spcBef>
            </a:pPr>
            <a:r>
              <a:rPr lang="zh-CN" altLang="en-US" sz="1200" dirty="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a:latin typeface="华文中宋" panose="02010600040101010101" pitchFamily="2" charset="-122"/>
              <a:ea typeface="华文中宋" panose="02010600040101010101" pitchFamily="2" charset="-122"/>
            </a:endParaRPr>
          </a:p>
          <a:p>
            <a:pPr eaLnBrk="1" hangingPunct="1">
              <a:spcBef>
                <a:spcPct val="0"/>
              </a:spcBef>
            </a:pPr>
            <a:r>
              <a:rPr lang="zh-CN" altLang="en-US" dirty="0"/>
              <a:t>信息组织是信息资源管理的基本范畴之一，是信息资源建设的中心环节，是建立信息系统的重要条件，是信息检索与咨询的基础，是开展用户服务的有力保证。在信息资源管理中起到承上启下的作用。</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a:t>
            </a:fld>
            <a:endParaRPr lang="zh-CN" altLang="en-US">
              <a:solidFill>
                <a:prstClr val="black"/>
              </a:solidFill>
            </a:endParaRPr>
          </a:p>
        </p:txBody>
      </p:sp>
    </p:spTree>
    <p:extLst>
      <p:ext uri="{BB962C8B-B14F-4D97-AF65-F5344CB8AC3E}">
        <p14:creationId xmlns:p14="http://schemas.microsoft.com/office/powerpoint/2010/main" val="2189043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1985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74050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9082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2257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2895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4483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a:t>随着技术的发展，人们越来越多的依赖网络来获取信息资源。而</a:t>
            </a:r>
            <a:r>
              <a:rPr lang="zh-CN" altLang="en-US" sz="1200" dirty="0"/>
              <a:t>网络信息资源的“质”与“量”相对于传统的信息资源发生了巨大的变化，数据量与数据种类激增，对数据加工精度带来了巨大的挑战。</a:t>
            </a:r>
            <a:endParaRPr lang="en-US" altLang="zh-CN" sz="1200" dirty="0"/>
          </a:p>
          <a:p>
            <a:pPr marL="285750" indent="-285750">
              <a:lnSpc>
                <a:spcPct val="120000"/>
              </a:lnSpc>
              <a:buClr>
                <a:srgbClr val="7030A0"/>
              </a:buClr>
              <a:buFont typeface="Wingdings" pitchFamily="2" charset="2"/>
              <a:buChar char="l"/>
            </a:pPr>
            <a:r>
              <a:rPr lang="zh-CN" altLang="en-US" sz="1200" dirty="0"/>
              <a:t>而另一方面，与传统的文献管理环境相比，网络信息资源管理环境下用户需求也发生了很大的变化，因此，客观要求信息组织方式的更加透明、更加易于使用。</a:t>
            </a:r>
            <a:endParaRPr lang="en-US" altLang="zh-CN" sz="1200" dirty="0"/>
          </a:p>
          <a:p>
            <a:pPr marL="285750" indent="-285750">
              <a:lnSpc>
                <a:spcPct val="120000"/>
              </a:lnSpc>
              <a:buClr>
                <a:srgbClr val="7030A0"/>
              </a:buClr>
              <a:buFont typeface="Wingdings" pitchFamily="2" charset="2"/>
              <a:buChar char="l"/>
            </a:pPr>
            <a:r>
              <a:rPr lang="zh-CN" altLang="en-US" sz="1200" dirty="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919810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57</a:t>
            </a:fld>
            <a:endParaRPr lang="zh-CN" altLang="en-US">
              <a:solidFill>
                <a:prstClr val="black"/>
              </a:solidFill>
            </a:endParaRPr>
          </a:p>
        </p:txBody>
      </p:sp>
    </p:spTree>
    <p:extLst>
      <p:ext uri="{BB962C8B-B14F-4D97-AF65-F5344CB8AC3E}">
        <p14:creationId xmlns:p14="http://schemas.microsoft.com/office/powerpoint/2010/main" val="2967033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具体而言，以元数据为中介，可以实现对信息资源的描述、定位、搜寻、评估和选择。其中，</a:t>
            </a:r>
            <a:endParaRPr lang="en-US" altLang="zh-CN"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第一，描述作用主要是通过对</a:t>
            </a:r>
            <a:r>
              <a:rPr lang="zh-CN" altLang="en-US" sz="1200" dirty="0"/>
              <a:t>信息对象的内容、特征和位置进行描述，从而为信息对象的存取与利用奠定基础。</a:t>
            </a:r>
            <a:endParaRPr lang="en-US" altLang="zh-CN" sz="1200"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第二，定位作用，</a:t>
            </a:r>
            <a:r>
              <a:rPr lang="zh-CN" altLang="en-US" sz="1200" dirty="0"/>
              <a:t>元数据包含有关网络信息资源位置方面的信息，因而由此可以通过</a:t>
            </a:r>
            <a:r>
              <a:rPr lang="en-US" altLang="zh-CN" sz="1200" dirty="0"/>
              <a:t>URL</a:t>
            </a:r>
            <a:r>
              <a:rPr lang="zh-CN" altLang="en-US" sz="1200" dirty="0"/>
              <a:t>、</a:t>
            </a:r>
            <a:r>
              <a:rPr lang="en-US" altLang="zh-CN" sz="1200" dirty="0"/>
              <a:t>DOI</a:t>
            </a:r>
            <a:r>
              <a:rPr lang="zh-CN" altLang="en-US" sz="1200" dirty="0"/>
              <a:t>或相关标识符来确定资源的位置，有利于进一步发现和检索网络环境中隐藏的信息对象。</a:t>
            </a:r>
            <a:endParaRPr lang="en-US" altLang="zh-CN" sz="1200"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800" dirty="0"/>
              <a:t>第三，元数据也提供了信息搜寻和信息检索的基础，主要是通过元数据可以进一步将信息对象中的重要信息抽出并加以语义组织，能进一步提高检索精度和准确性。</a:t>
            </a:r>
            <a:endParaRPr lang="en-US" altLang="zh-CN" sz="6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6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第四，</a:t>
            </a:r>
            <a:r>
              <a:rPr lang="zh-CN" altLang="en-US" sz="800" dirty="0"/>
              <a:t>元数据提供有关信息对象的基本属性，使用户更易理解和认识信息对象，参照有关标准即可对其价值进行必要的评估，作为存取利用的参考。</a:t>
            </a:r>
            <a:endParaRPr lang="en-US" altLang="zh-CN" sz="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6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第五，</a:t>
            </a:r>
            <a:r>
              <a:rPr lang="zh-CN" altLang="en-US" sz="800" dirty="0"/>
              <a:t>根据元数据所提供的描述信息，参照相应的评估标准，结合使用环境，用户便能够做出对信息对象取舍的决定，选择适合用户使用的资源。</a:t>
            </a:r>
            <a:endParaRPr lang="zh-CN" altLang="en-US" sz="8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sz="6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sz="12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58</a:t>
            </a:fld>
            <a:endParaRPr lang="zh-CN" altLang="en-US">
              <a:solidFill>
                <a:prstClr val="black"/>
              </a:solidFill>
            </a:endParaRPr>
          </a:p>
        </p:txBody>
      </p:sp>
    </p:spTree>
    <p:extLst>
      <p:ext uri="{BB962C8B-B14F-4D97-AF65-F5344CB8AC3E}">
        <p14:creationId xmlns:p14="http://schemas.microsoft.com/office/powerpoint/2010/main" val="2758805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6274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热寂说与生物多样化假说；</a:t>
            </a:r>
            <a:endParaRPr lang="en-US" altLang="zh-CN" dirty="0"/>
          </a:p>
          <a:p>
            <a:pPr eaLnBrk="1" hangingPunct="1">
              <a:spcBef>
                <a:spcPct val="0"/>
              </a:spcBef>
            </a:pPr>
            <a:r>
              <a:rPr lang="zh-CN" altLang="en-US" sz="1200" dirty="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a:latin typeface="华文中宋" panose="02010600040101010101" pitchFamily="2" charset="-122"/>
              <a:ea typeface="华文中宋" panose="02010600040101010101" pitchFamily="2" charset="-122"/>
            </a:endParaRPr>
          </a:p>
          <a:p>
            <a:pPr eaLnBrk="1" hangingPunct="1">
              <a:spcBef>
                <a:spcPct val="0"/>
              </a:spcBef>
            </a:pPr>
            <a:r>
              <a:rPr lang="zh-CN" altLang="en-US" dirty="0"/>
              <a:t>信息组织是信息资源管理的基本范畴之一，是信息资源建设的中心环节，是建立信息系统的重要条件，是信息检索与咨询的基础，是开展用户服务的有力保证。在信息资源管理中起到承上启下的作用。</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8735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40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1617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）是一个致力于规范</a:t>
            </a:r>
            <a:r>
              <a:rPr lang="en-US" altLang="zh-CN" sz="1200" b="0" i="0" u="none" strike="noStrike" kern="1200" dirty="0">
                <a:solidFill>
                  <a:schemeClr val="tx1"/>
                </a:solidFill>
                <a:effectLst/>
                <a:latin typeface="+mn-lt"/>
                <a:ea typeface="+mn-ea"/>
                <a:cs typeface="+mn-cs"/>
                <a:hlinkClick r:id="rId3"/>
              </a:rPr>
              <a:t>Web</a:t>
            </a:r>
            <a:r>
              <a:rPr lang="zh-CN" altLang="en-US" sz="1200" b="0" i="0" kern="1200" dirty="0">
                <a:solidFill>
                  <a:schemeClr val="tx1"/>
                </a:solidFill>
                <a:effectLst/>
                <a:latin typeface="+mn-lt"/>
                <a:ea typeface="+mn-ea"/>
                <a:cs typeface="+mn-cs"/>
              </a:rPr>
              <a:t>资源体系结构的国际性</a:t>
            </a:r>
            <a:r>
              <a:rPr lang="zh-CN" altLang="en-US" sz="1200" b="0" i="0" u="none" strike="noStrike" kern="1200" dirty="0">
                <a:solidFill>
                  <a:schemeClr val="tx1"/>
                </a:solidFill>
                <a:effectLst/>
                <a:latin typeface="+mn-lt"/>
                <a:ea typeface="+mn-ea"/>
                <a:cs typeface="+mn-cs"/>
                <a:hlinkClick r:id="rId4"/>
              </a:rPr>
              <a:t>元数据</a:t>
            </a:r>
            <a:r>
              <a:rPr lang="zh-CN" altLang="en-US" sz="1200" b="0" i="0" u="none" strike="noStrike" kern="1200" dirty="0">
                <a:solidFill>
                  <a:schemeClr val="tx1"/>
                </a:solidFill>
                <a:effectLst/>
                <a:latin typeface="+mn-lt"/>
                <a:ea typeface="+mn-ea"/>
                <a:cs typeface="+mn-cs"/>
                <a:hlinkClick r:id="rId5"/>
              </a:rPr>
              <a:t>解决方案</a:t>
            </a:r>
            <a:r>
              <a:rPr lang="zh-CN" altLang="en-US" sz="1200" b="0" i="0" kern="1200" dirty="0">
                <a:solidFill>
                  <a:schemeClr val="tx1"/>
                </a:solidFill>
                <a:effectLst/>
                <a:latin typeface="+mn-lt"/>
                <a:ea typeface="+mn-ea"/>
                <a:cs typeface="+mn-cs"/>
              </a:rPr>
              <a:t>，它定义了一个所有</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资源都应遵循的通用的核心标准。</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月，由</a:t>
            </a:r>
            <a:r>
              <a:rPr lang="en-US" altLang="zh-CN" sz="1200" b="0" i="0" u="none" strike="noStrike" kern="1200" dirty="0">
                <a:solidFill>
                  <a:schemeClr val="tx1"/>
                </a:solidFill>
                <a:effectLst/>
                <a:latin typeface="+mn-lt"/>
                <a:ea typeface="+mn-ea"/>
                <a:cs typeface="+mn-cs"/>
                <a:hlinkClick r:id="rId6"/>
              </a:rPr>
              <a:t>OCLC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Online Computer library Center</a:t>
            </a:r>
            <a:r>
              <a:rPr lang="zh-CN" altLang="en-US" sz="1200" b="0" i="0" kern="1200" dirty="0">
                <a:solidFill>
                  <a:schemeClr val="tx1"/>
                </a:solidFill>
                <a:effectLst/>
                <a:latin typeface="+mn-lt"/>
                <a:ea typeface="+mn-ea"/>
                <a:cs typeface="+mn-cs"/>
              </a:rPr>
              <a:t>，联机计算机图书馆中心）和</a:t>
            </a:r>
            <a:r>
              <a:rPr lang="en-US" altLang="zh-CN" sz="1200" b="0" i="0" u="none" strike="noStrike" kern="1200" dirty="0">
                <a:solidFill>
                  <a:schemeClr val="tx1"/>
                </a:solidFill>
                <a:effectLst/>
                <a:latin typeface="+mn-lt"/>
                <a:ea typeface="+mn-ea"/>
                <a:cs typeface="+mn-cs"/>
                <a:hlinkClick r:id="rId7"/>
              </a:rPr>
              <a:t>NCSA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National Center for Supercomputing Applications</a:t>
            </a:r>
            <a:r>
              <a:rPr lang="zh-CN" altLang="en-US" sz="1200" b="0" i="0" kern="1200" dirty="0">
                <a:solidFill>
                  <a:schemeClr val="tx1"/>
                </a:solidFill>
                <a:effectLst/>
                <a:latin typeface="+mn-lt"/>
                <a:ea typeface="+mn-ea"/>
                <a:cs typeface="+mn-cs"/>
              </a:rPr>
              <a:t>，美国国家超级计算应用中心）联合在美国</a:t>
            </a:r>
            <a:r>
              <a:rPr lang="zh-CN" altLang="en-US" sz="1200" b="0" i="0" u="none" strike="noStrike" kern="1200" dirty="0">
                <a:solidFill>
                  <a:schemeClr val="tx1"/>
                </a:solidFill>
                <a:effectLst/>
                <a:latin typeface="+mn-lt"/>
                <a:ea typeface="+mn-ea"/>
                <a:cs typeface="+mn-cs"/>
                <a:hlinkClick r:id="rId8"/>
              </a:rPr>
              <a:t>俄亥俄州</a:t>
            </a:r>
            <a:r>
              <a:rPr lang="zh-CN" altLang="en-US" sz="1200" b="0" i="0" kern="1200" dirty="0">
                <a:solidFill>
                  <a:schemeClr val="tx1"/>
                </a:solidFill>
                <a:effectLst/>
                <a:latin typeface="+mn-lt"/>
                <a:ea typeface="+mn-ea"/>
                <a:cs typeface="+mn-cs"/>
              </a:rPr>
              <a:t>的都柏林镇召开的第一届元数据研讨会上，产生了一个精简的元数据集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。其目的是，如何用一个简单的元数据记录来描述种类繁多的电子信息，使非图书馆专业人员也有能够了解和使用这种著录格式，达到有效地描述和检索网上资源。</a:t>
            </a:r>
            <a:endParaRPr lang="en-US" altLang="zh-CN" sz="1200" b="0" i="0" kern="1200" dirty="0">
              <a:solidFill>
                <a:schemeClr val="tx1"/>
              </a:solidFill>
              <a:effectLst/>
              <a:latin typeface="+mn-lt"/>
              <a:ea typeface="+mn-ea"/>
              <a:cs typeface="+mn-cs"/>
            </a:endParaRPr>
          </a:p>
          <a:p>
            <a:pPr eaLnBrk="1" hangingPunct="1">
              <a:spcBef>
                <a:spcPct val="0"/>
              </a:spcBef>
            </a:pP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个元素，但是比较全面地概括了电子资源的主要特征，涵盖了资源的重要检索点（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项）、辅助检索点或关联检索点（</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项），以及有价值的描述性信息（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项）；其次，它简洁规范、具有通用性和很好的扩展性，因而具有很高的实用性。</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62</a:t>
            </a:fld>
            <a:endParaRPr lang="zh-CN" altLang="en-US">
              <a:solidFill>
                <a:prstClr val="black"/>
              </a:solidFill>
            </a:endParaRPr>
          </a:p>
        </p:txBody>
      </p:sp>
    </p:spTree>
    <p:extLst>
      <p:ext uri="{BB962C8B-B14F-4D97-AF65-F5344CB8AC3E}">
        <p14:creationId xmlns:p14="http://schemas.microsoft.com/office/powerpoint/2010/main" val="351301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）是一个致力于规范</a:t>
            </a:r>
            <a:r>
              <a:rPr lang="en-US" altLang="zh-CN" sz="1200" b="0" i="0" u="none" strike="noStrike" kern="1200" dirty="0">
                <a:solidFill>
                  <a:schemeClr val="tx1"/>
                </a:solidFill>
                <a:effectLst/>
                <a:latin typeface="+mn-lt"/>
                <a:ea typeface="+mn-ea"/>
                <a:cs typeface="+mn-cs"/>
                <a:hlinkClick r:id="rId3"/>
              </a:rPr>
              <a:t>Web</a:t>
            </a:r>
            <a:r>
              <a:rPr lang="zh-CN" altLang="en-US" sz="1200" b="0" i="0" kern="1200" dirty="0">
                <a:solidFill>
                  <a:schemeClr val="tx1"/>
                </a:solidFill>
                <a:effectLst/>
                <a:latin typeface="+mn-lt"/>
                <a:ea typeface="+mn-ea"/>
                <a:cs typeface="+mn-cs"/>
              </a:rPr>
              <a:t>资源体系结构的国际性</a:t>
            </a:r>
            <a:r>
              <a:rPr lang="zh-CN" altLang="en-US" sz="1200" b="0" i="0" u="none" strike="noStrike" kern="1200" dirty="0">
                <a:solidFill>
                  <a:schemeClr val="tx1"/>
                </a:solidFill>
                <a:effectLst/>
                <a:latin typeface="+mn-lt"/>
                <a:ea typeface="+mn-ea"/>
                <a:cs typeface="+mn-cs"/>
                <a:hlinkClick r:id="rId4"/>
              </a:rPr>
              <a:t>元数据</a:t>
            </a:r>
            <a:r>
              <a:rPr lang="zh-CN" altLang="en-US" sz="1200" b="0" i="0" u="none" strike="noStrike" kern="1200" dirty="0">
                <a:solidFill>
                  <a:schemeClr val="tx1"/>
                </a:solidFill>
                <a:effectLst/>
                <a:latin typeface="+mn-lt"/>
                <a:ea typeface="+mn-ea"/>
                <a:cs typeface="+mn-cs"/>
                <a:hlinkClick r:id="rId5"/>
              </a:rPr>
              <a:t>解决方案</a:t>
            </a:r>
            <a:r>
              <a:rPr lang="zh-CN" altLang="en-US" sz="1200" b="0" i="0" kern="1200" dirty="0">
                <a:solidFill>
                  <a:schemeClr val="tx1"/>
                </a:solidFill>
                <a:effectLst/>
                <a:latin typeface="+mn-lt"/>
                <a:ea typeface="+mn-ea"/>
                <a:cs typeface="+mn-cs"/>
              </a:rPr>
              <a:t>，它定义了一个所有</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资源都应遵循的通用的核心标准。</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月，由</a:t>
            </a:r>
            <a:r>
              <a:rPr lang="en-US" altLang="zh-CN" sz="1200" b="0" i="0" u="none" strike="noStrike" kern="1200" dirty="0">
                <a:solidFill>
                  <a:schemeClr val="tx1"/>
                </a:solidFill>
                <a:effectLst/>
                <a:latin typeface="+mn-lt"/>
                <a:ea typeface="+mn-ea"/>
                <a:cs typeface="+mn-cs"/>
                <a:hlinkClick r:id="rId6"/>
              </a:rPr>
              <a:t>OCLC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Online Computer library Center</a:t>
            </a:r>
            <a:r>
              <a:rPr lang="zh-CN" altLang="en-US" sz="1200" b="0" i="0" kern="1200" dirty="0">
                <a:solidFill>
                  <a:schemeClr val="tx1"/>
                </a:solidFill>
                <a:effectLst/>
                <a:latin typeface="+mn-lt"/>
                <a:ea typeface="+mn-ea"/>
                <a:cs typeface="+mn-cs"/>
              </a:rPr>
              <a:t>，联机计算机图书馆中心）和</a:t>
            </a:r>
            <a:r>
              <a:rPr lang="en-US" altLang="zh-CN" sz="1200" b="0" i="0" u="none" strike="noStrike" kern="1200" dirty="0">
                <a:solidFill>
                  <a:schemeClr val="tx1"/>
                </a:solidFill>
                <a:effectLst/>
                <a:latin typeface="+mn-lt"/>
                <a:ea typeface="+mn-ea"/>
                <a:cs typeface="+mn-cs"/>
                <a:hlinkClick r:id="rId7"/>
              </a:rPr>
              <a:t>NCSA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National Center for Supercomputing Applications</a:t>
            </a:r>
            <a:r>
              <a:rPr lang="zh-CN" altLang="en-US" sz="1200" b="0" i="0" kern="1200" dirty="0">
                <a:solidFill>
                  <a:schemeClr val="tx1"/>
                </a:solidFill>
                <a:effectLst/>
                <a:latin typeface="+mn-lt"/>
                <a:ea typeface="+mn-ea"/>
                <a:cs typeface="+mn-cs"/>
              </a:rPr>
              <a:t>，美国国家超级计算应用中心）联合在美国</a:t>
            </a:r>
            <a:r>
              <a:rPr lang="zh-CN" altLang="en-US" sz="1200" b="0" i="0" u="none" strike="noStrike" kern="1200" dirty="0">
                <a:solidFill>
                  <a:schemeClr val="tx1"/>
                </a:solidFill>
                <a:effectLst/>
                <a:latin typeface="+mn-lt"/>
                <a:ea typeface="+mn-ea"/>
                <a:cs typeface="+mn-cs"/>
                <a:hlinkClick r:id="rId8"/>
              </a:rPr>
              <a:t>俄亥俄州</a:t>
            </a:r>
            <a:r>
              <a:rPr lang="zh-CN" altLang="en-US" sz="1200" b="0" i="0" kern="1200" dirty="0">
                <a:solidFill>
                  <a:schemeClr val="tx1"/>
                </a:solidFill>
                <a:effectLst/>
                <a:latin typeface="+mn-lt"/>
                <a:ea typeface="+mn-ea"/>
                <a:cs typeface="+mn-cs"/>
              </a:rPr>
              <a:t>的都柏林镇召开的第一届元数据研讨会上，产生了一个精简的元数据集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。其目的是，如何用一个简单的元数据记录来描述种类繁多的电子信息，使非图书馆专业人员也有能够了解和使用这种著录格式，达到有效地描述和检索网上资源。</a:t>
            </a:r>
            <a:endParaRPr lang="en-US" altLang="zh-CN" sz="1200" b="0" i="0" kern="1200" dirty="0">
              <a:solidFill>
                <a:schemeClr val="tx1"/>
              </a:solidFill>
              <a:effectLst/>
              <a:latin typeface="+mn-lt"/>
              <a:ea typeface="+mn-ea"/>
              <a:cs typeface="+mn-cs"/>
            </a:endParaRPr>
          </a:p>
          <a:p>
            <a:pPr eaLnBrk="1" hangingPunct="1">
              <a:spcBef>
                <a:spcPct val="0"/>
              </a:spcBef>
            </a:pP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个元素，但是比较全面地概括了电子资源的主要特征，涵盖了资源的重要检索点（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项）、辅助检索点或关联检索点（</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项），以及有价值的描述性信息（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项）；其次，它简洁规范、具有通用性和很好的扩展性，因而具有很高的实用性。</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3399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）是一个致力于规范</a:t>
            </a:r>
            <a:r>
              <a:rPr lang="en-US" altLang="zh-CN" sz="1200" b="0" i="0" u="none" strike="noStrike" kern="1200" dirty="0">
                <a:solidFill>
                  <a:schemeClr val="tx1"/>
                </a:solidFill>
                <a:effectLst/>
                <a:latin typeface="+mn-lt"/>
                <a:ea typeface="+mn-ea"/>
                <a:cs typeface="+mn-cs"/>
                <a:hlinkClick r:id="rId3"/>
              </a:rPr>
              <a:t>Web</a:t>
            </a:r>
            <a:r>
              <a:rPr lang="zh-CN" altLang="en-US" sz="1200" b="0" i="0" kern="1200" dirty="0">
                <a:solidFill>
                  <a:schemeClr val="tx1"/>
                </a:solidFill>
                <a:effectLst/>
                <a:latin typeface="+mn-lt"/>
                <a:ea typeface="+mn-ea"/>
                <a:cs typeface="+mn-cs"/>
              </a:rPr>
              <a:t>资源体系结构的国际性</a:t>
            </a:r>
            <a:r>
              <a:rPr lang="zh-CN" altLang="en-US" sz="1200" b="0" i="0" u="none" strike="noStrike" kern="1200" dirty="0">
                <a:solidFill>
                  <a:schemeClr val="tx1"/>
                </a:solidFill>
                <a:effectLst/>
                <a:latin typeface="+mn-lt"/>
                <a:ea typeface="+mn-ea"/>
                <a:cs typeface="+mn-cs"/>
                <a:hlinkClick r:id="rId4"/>
              </a:rPr>
              <a:t>元数据</a:t>
            </a:r>
            <a:r>
              <a:rPr lang="zh-CN" altLang="en-US" sz="1200" b="0" i="0" u="none" strike="noStrike" kern="1200" dirty="0">
                <a:solidFill>
                  <a:schemeClr val="tx1"/>
                </a:solidFill>
                <a:effectLst/>
                <a:latin typeface="+mn-lt"/>
                <a:ea typeface="+mn-ea"/>
                <a:cs typeface="+mn-cs"/>
                <a:hlinkClick r:id="rId5"/>
              </a:rPr>
              <a:t>解决方案</a:t>
            </a:r>
            <a:r>
              <a:rPr lang="zh-CN" altLang="en-US" sz="1200" b="0" i="0" kern="1200" dirty="0">
                <a:solidFill>
                  <a:schemeClr val="tx1"/>
                </a:solidFill>
                <a:effectLst/>
                <a:latin typeface="+mn-lt"/>
                <a:ea typeface="+mn-ea"/>
                <a:cs typeface="+mn-cs"/>
              </a:rPr>
              <a:t>，它定义了一个所有</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资源都应遵循的通用的核心标准。</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月，由</a:t>
            </a:r>
            <a:r>
              <a:rPr lang="en-US" altLang="zh-CN" sz="1200" b="0" i="0" u="none" strike="noStrike" kern="1200" dirty="0">
                <a:solidFill>
                  <a:schemeClr val="tx1"/>
                </a:solidFill>
                <a:effectLst/>
                <a:latin typeface="+mn-lt"/>
                <a:ea typeface="+mn-ea"/>
                <a:cs typeface="+mn-cs"/>
                <a:hlinkClick r:id="rId6"/>
              </a:rPr>
              <a:t>OCLC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Online Computer library Center</a:t>
            </a:r>
            <a:r>
              <a:rPr lang="zh-CN" altLang="en-US" sz="1200" b="0" i="0" kern="1200" dirty="0">
                <a:solidFill>
                  <a:schemeClr val="tx1"/>
                </a:solidFill>
                <a:effectLst/>
                <a:latin typeface="+mn-lt"/>
                <a:ea typeface="+mn-ea"/>
                <a:cs typeface="+mn-cs"/>
              </a:rPr>
              <a:t>，联机计算机图书馆中心）和</a:t>
            </a:r>
            <a:r>
              <a:rPr lang="en-US" altLang="zh-CN" sz="1200" b="0" i="0" u="none" strike="noStrike" kern="1200" dirty="0">
                <a:solidFill>
                  <a:schemeClr val="tx1"/>
                </a:solidFill>
                <a:effectLst/>
                <a:latin typeface="+mn-lt"/>
                <a:ea typeface="+mn-ea"/>
                <a:cs typeface="+mn-cs"/>
                <a:hlinkClick r:id="rId7"/>
              </a:rPr>
              <a:t>NCSA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National Center for Supercomputing Applications</a:t>
            </a:r>
            <a:r>
              <a:rPr lang="zh-CN" altLang="en-US" sz="1200" b="0" i="0" kern="1200" dirty="0">
                <a:solidFill>
                  <a:schemeClr val="tx1"/>
                </a:solidFill>
                <a:effectLst/>
                <a:latin typeface="+mn-lt"/>
                <a:ea typeface="+mn-ea"/>
                <a:cs typeface="+mn-cs"/>
              </a:rPr>
              <a:t>，美国国家超级计算应用中心）联合在美国</a:t>
            </a:r>
            <a:r>
              <a:rPr lang="zh-CN" altLang="en-US" sz="1200" b="0" i="0" u="none" strike="noStrike" kern="1200" dirty="0">
                <a:solidFill>
                  <a:schemeClr val="tx1"/>
                </a:solidFill>
                <a:effectLst/>
                <a:latin typeface="+mn-lt"/>
                <a:ea typeface="+mn-ea"/>
                <a:cs typeface="+mn-cs"/>
                <a:hlinkClick r:id="rId8"/>
              </a:rPr>
              <a:t>俄亥俄州</a:t>
            </a:r>
            <a:r>
              <a:rPr lang="zh-CN" altLang="en-US" sz="1200" b="0" i="0" kern="1200" dirty="0">
                <a:solidFill>
                  <a:schemeClr val="tx1"/>
                </a:solidFill>
                <a:effectLst/>
                <a:latin typeface="+mn-lt"/>
                <a:ea typeface="+mn-ea"/>
                <a:cs typeface="+mn-cs"/>
              </a:rPr>
              <a:t>的都柏林镇召开的第一届元数据研讨会上，产生了一个精简的元数据集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。其目的是，如何用一个简单的元数据记录来描述种类繁多的电子信息，使非图书馆专业人员也有能够了解和使用这种著录格式，达到有效地描述和检索网上资源。</a:t>
            </a:r>
            <a:endParaRPr lang="en-US" altLang="zh-CN" sz="1200" b="0" i="0" kern="1200" dirty="0">
              <a:solidFill>
                <a:schemeClr val="tx1"/>
              </a:solidFill>
              <a:effectLst/>
              <a:latin typeface="+mn-lt"/>
              <a:ea typeface="+mn-ea"/>
              <a:cs typeface="+mn-cs"/>
            </a:endParaRPr>
          </a:p>
          <a:p>
            <a:pPr eaLnBrk="1" hangingPunct="1">
              <a:spcBef>
                <a:spcPct val="0"/>
              </a:spcBef>
            </a:pP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个元素，但是比较全面地概括了电子资源的主要特征，涵盖了资源的重要检索点（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项）、辅助检索点或关联检索点（</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项），以及有价值的描述性信息（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项）；其次，它简洁规范、具有通用性和很好的扩展性，因而具有很高的实用性。</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07706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）是一个致力于规范</a:t>
            </a:r>
            <a:r>
              <a:rPr lang="en-US" altLang="zh-CN" sz="1200" b="0" i="0" u="none" strike="noStrike" kern="1200" dirty="0">
                <a:solidFill>
                  <a:schemeClr val="tx1"/>
                </a:solidFill>
                <a:effectLst/>
                <a:latin typeface="+mn-lt"/>
                <a:ea typeface="+mn-ea"/>
                <a:cs typeface="+mn-cs"/>
                <a:hlinkClick r:id="rId3"/>
              </a:rPr>
              <a:t>Web</a:t>
            </a:r>
            <a:r>
              <a:rPr lang="zh-CN" altLang="en-US" sz="1200" b="0" i="0" kern="1200" dirty="0">
                <a:solidFill>
                  <a:schemeClr val="tx1"/>
                </a:solidFill>
                <a:effectLst/>
                <a:latin typeface="+mn-lt"/>
                <a:ea typeface="+mn-ea"/>
                <a:cs typeface="+mn-cs"/>
              </a:rPr>
              <a:t>资源体系结构的国际性</a:t>
            </a:r>
            <a:r>
              <a:rPr lang="zh-CN" altLang="en-US" sz="1200" b="0" i="0" u="none" strike="noStrike" kern="1200" dirty="0">
                <a:solidFill>
                  <a:schemeClr val="tx1"/>
                </a:solidFill>
                <a:effectLst/>
                <a:latin typeface="+mn-lt"/>
                <a:ea typeface="+mn-ea"/>
                <a:cs typeface="+mn-cs"/>
                <a:hlinkClick r:id="rId4"/>
              </a:rPr>
              <a:t>元数据</a:t>
            </a:r>
            <a:r>
              <a:rPr lang="zh-CN" altLang="en-US" sz="1200" b="0" i="0" u="none" strike="noStrike" kern="1200" dirty="0">
                <a:solidFill>
                  <a:schemeClr val="tx1"/>
                </a:solidFill>
                <a:effectLst/>
                <a:latin typeface="+mn-lt"/>
                <a:ea typeface="+mn-ea"/>
                <a:cs typeface="+mn-cs"/>
                <a:hlinkClick r:id="rId5"/>
              </a:rPr>
              <a:t>解决方案</a:t>
            </a:r>
            <a:r>
              <a:rPr lang="zh-CN" altLang="en-US" sz="1200" b="0" i="0" kern="1200" dirty="0">
                <a:solidFill>
                  <a:schemeClr val="tx1"/>
                </a:solidFill>
                <a:effectLst/>
                <a:latin typeface="+mn-lt"/>
                <a:ea typeface="+mn-ea"/>
                <a:cs typeface="+mn-cs"/>
              </a:rPr>
              <a:t>，它定义了一个所有</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资源都应遵循的通用的核心标准。</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月，由</a:t>
            </a:r>
            <a:r>
              <a:rPr lang="en-US" altLang="zh-CN" sz="1200" b="0" i="0" u="none" strike="noStrike" kern="1200" dirty="0">
                <a:solidFill>
                  <a:schemeClr val="tx1"/>
                </a:solidFill>
                <a:effectLst/>
                <a:latin typeface="+mn-lt"/>
                <a:ea typeface="+mn-ea"/>
                <a:cs typeface="+mn-cs"/>
                <a:hlinkClick r:id="rId6"/>
              </a:rPr>
              <a:t>OCLC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Online Computer library Center</a:t>
            </a:r>
            <a:r>
              <a:rPr lang="zh-CN" altLang="en-US" sz="1200" b="0" i="0" kern="1200" dirty="0">
                <a:solidFill>
                  <a:schemeClr val="tx1"/>
                </a:solidFill>
                <a:effectLst/>
                <a:latin typeface="+mn-lt"/>
                <a:ea typeface="+mn-ea"/>
                <a:cs typeface="+mn-cs"/>
              </a:rPr>
              <a:t>，联机计算机图书馆中心）和</a:t>
            </a:r>
            <a:r>
              <a:rPr lang="en-US" altLang="zh-CN" sz="1200" b="0" i="0" u="none" strike="noStrike" kern="1200" dirty="0">
                <a:solidFill>
                  <a:schemeClr val="tx1"/>
                </a:solidFill>
                <a:effectLst/>
                <a:latin typeface="+mn-lt"/>
                <a:ea typeface="+mn-ea"/>
                <a:cs typeface="+mn-cs"/>
                <a:hlinkClick r:id="rId7"/>
              </a:rPr>
              <a:t>NCSA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National Center for Supercomputing Applications</a:t>
            </a:r>
            <a:r>
              <a:rPr lang="zh-CN" altLang="en-US" sz="1200" b="0" i="0" kern="1200" dirty="0">
                <a:solidFill>
                  <a:schemeClr val="tx1"/>
                </a:solidFill>
                <a:effectLst/>
                <a:latin typeface="+mn-lt"/>
                <a:ea typeface="+mn-ea"/>
                <a:cs typeface="+mn-cs"/>
              </a:rPr>
              <a:t>，美国国家超级计算应用中心）联合在美国</a:t>
            </a:r>
            <a:r>
              <a:rPr lang="zh-CN" altLang="en-US" sz="1200" b="0" i="0" u="none" strike="noStrike" kern="1200" dirty="0">
                <a:solidFill>
                  <a:schemeClr val="tx1"/>
                </a:solidFill>
                <a:effectLst/>
                <a:latin typeface="+mn-lt"/>
                <a:ea typeface="+mn-ea"/>
                <a:cs typeface="+mn-cs"/>
                <a:hlinkClick r:id="rId8"/>
              </a:rPr>
              <a:t>俄亥俄州</a:t>
            </a:r>
            <a:r>
              <a:rPr lang="zh-CN" altLang="en-US" sz="1200" b="0" i="0" kern="1200" dirty="0">
                <a:solidFill>
                  <a:schemeClr val="tx1"/>
                </a:solidFill>
                <a:effectLst/>
                <a:latin typeface="+mn-lt"/>
                <a:ea typeface="+mn-ea"/>
                <a:cs typeface="+mn-cs"/>
              </a:rPr>
              <a:t>的都柏林镇召开的第一届元数据研讨会上，产生了一个精简的元数据集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都柏林核心元素集（</a:t>
            </a:r>
            <a:r>
              <a:rPr lang="en-US" altLang="zh-CN" sz="1200" b="0" i="0" kern="1200" dirty="0">
                <a:solidFill>
                  <a:schemeClr val="tx1"/>
                </a:solidFill>
                <a:effectLst/>
                <a:latin typeface="+mn-lt"/>
                <a:ea typeface="+mn-ea"/>
                <a:cs typeface="+mn-cs"/>
              </a:rPr>
              <a:t>Dublin Core Element Set</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。其目的是，如何用一个简单的元数据记录来描述种类繁多的电子信息，使非图书馆专业人员也有能够了解和使用这种著录格式，达到有效地描述和检索网上资源。</a:t>
            </a:r>
            <a:endParaRPr lang="en-US" altLang="zh-CN" sz="1200" b="0" i="0" kern="1200" dirty="0">
              <a:solidFill>
                <a:schemeClr val="tx1"/>
              </a:solidFill>
              <a:effectLst/>
              <a:latin typeface="+mn-lt"/>
              <a:ea typeface="+mn-ea"/>
              <a:cs typeface="+mn-cs"/>
            </a:endParaRPr>
          </a:p>
          <a:p>
            <a:pPr eaLnBrk="1" hangingPunct="1">
              <a:spcBef>
                <a:spcPct val="0"/>
              </a:spcBef>
            </a:pP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个元素，但是比较全面地概括了电子资源的主要特征，涵盖了资源的重要检索点（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项）、辅助检索点或关联检索点（</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项），以及有价值的描述性信息（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项）；其次，它简洁规范、具有通用性和很好的扩展性，因而具有很高的实用性。</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63109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096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97511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a:t>structured data</a:t>
            </a:r>
            <a:r>
              <a:rPr lang="zh-CN" altLang="en-US" dirty="0"/>
              <a:t>）。</a:t>
            </a:r>
            <a:endParaRPr lang="en-US" altLang="zh-CN" dirty="0"/>
          </a:p>
          <a:p>
            <a:pPr marL="285750" indent="-285750">
              <a:lnSpc>
                <a:spcPct val="120000"/>
              </a:lnSpc>
              <a:buClr>
                <a:srgbClr val="7030A0"/>
              </a:buClr>
              <a:buFont typeface="Wingdings" pitchFamily="2" charset="2"/>
              <a:buChar char="l"/>
            </a:pPr>
            <a:r>
              <a:rPr lang="zh-CN" altLang="en-US" dirty="0"/>
              <a:t>元数据是专门用来描述数据的特征和属性，也就是描述和组织信息资源的语言和工具。其常见类型包括：</a:t>
            </a:r>
            <a:endParaRPr lang="en-US" altLang="zh-CN" dirty="0"/>
          </a:p>
          <a:p>
            <a:pPr marL="725281" lvl="1" indent="-285750">
              <a:lnSpc>
                <a:spcPct val="120000"/>
              </a:lnSpc>
              <a:buClr>
                <a:srgbClr val="7030A0"/>
              </a:buClr>
              <a:buFont typeface="Wingdings" pitchFamily="2" charset="2"/>
              <a:buChar char="l"/>
            </a:pPr>
            <a:r>
              <a:rPr lang="zh-CN" altLang="en-US" dirty="0"/>
              <a:t>元素名称、元素描述、元素表述、元素编码、元素分类等。</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0250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同学们好，今天我们主要讨论知识组织的相关方法。</a:t>
            </a:r>
          </a:p>
        </p:txBody>
      </p:sp>
      <p:sp>
        <p:nvSpPr>
          <p:cNvPr id="4" name="灯片编号占位符 3"/>
          <p:cNvSpPr>
            <a:spLocks noGrp="1"/>
          </p:cNvSpPr>
          <p:nvPr>
            <p:ph type="sldNum" sz="quarter" idx="10"/>
          </p:nvPr>
        </p:nvSpPr>
        <p:spPr/>
        <p:txBody>
          <a:bodyPr/>
          <a:lstStyle/>
          <a:p>
            <a:fld id="{83CD84F4-6D94-4782-A51D-C62AC67B3A10}" type="slidenum">
              <a:rPr lang="zh-CN" altLang="en-US" smtClean="0"/>
              <a:t>69</a:t>
            </a:fld>
            <a:endParaRPr lang="zh-CN" altLang="en-US"/>
          </a:p>
        </p:txBody>
      </p:sp>
    </p:spTree>
    <p:extLst>
      <p:ext uri="{BB962C8B-B14F-4D97-AF65-F5344CB8AC3E}">
        <p14:creationId xmlns:p14="http://schemas.microsoft.com/office/powerpoint/2010/main" val="223075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那么，哪些信息需要组织？或者人们会对哪些信息更感兴趣呢？其实，凡是社会中存在的有用信息，只要被人类或机器利用所需要，都应该通过信息组织来提高利用效率和提升利用效果。而根据人类所创造的信息与知识形态，至少有五种基本类型：</a:t>
            </a:r>
            <a:r>
              <a:rPr lang="zh-CN" altLang="en-US" sz="1200" dirty="0">
                <a:latin typeface="华文中宋" panose="02010600040101010101" pitchFamily="2" charset="-122"/>
                <a:ea typeface="华文中宋" panose="02010600040101010101" pitchFamily="2" charset="-122"/>
              </a:rPr>
              <a:t>图书、期刊、档案与报刊等文献信息资源；</a:t>
            </a:r>
            <a:r>
              <a:rPr lang="zh-CN" altLang="en-US" dirty="0"/>
              <a:t>电子记录、数据库信息资源；</a:t>
            </a:r>
            <a:r>
              <a:rPr lang="zh-CN" altLang="en-US" sz="1200" dirty="0">
                <a:latin typeface="华文中宋" panose="02010600040101010101" pitchFamily="2" charset="-122"/>
                <a:ea typeface="华文中宋" panose="02010600040101010101" pitchFamily="2" charset="-122"/>
              </a:rPr>
              <a:t>网络信息资源；</a:t>
            </a:r>
            <a:r>
              <a:rPr lang="zh-CN" altLang="en-US" dirty="0"/>
              <a:t>语义化与知识化的信息资源；用户生成内容、机器生成内容等新兴信息资源类型。</a:t>
            </a:r>
            <a:endParaRPr lang="en-US" altLang="zh-CN" sz="1200" dirty="0">
              <a:latin typeface="华文中宋" panose="02010600040101010101" pitchFamily="2" charset="-122"/>
              <a:ea typeface="华文中宋" panose="0201060004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a:t>
            </a:fld>
            <a:endParaRPr lang="zh-CN" altLang="en-US">
              <a:solidFill>
                <a:prstClr val="black"/>
              </a:solidFill>
            </a:endParaRPr>
          </a:p>
        </p:txBody>
      </p:sp>
    </p:spTree>
    <p:extLst>
      <p:ext uri="{BB962C8B-B14F-4D97-AF65-F5344CB8AC3E}">
        <p14:creationId xmlns:p14="http://schemas.microsoft.com/office/powerpoint/2010/main" val="3014160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70</a:t>
            </a:fld>
            <a:endParaRPr lang="zh-CN" altLang="en-US">
              <a:solidFill>
                <a:prstClr val="black"/>
              </a:solidFill>
            </a:endParaRPr>
          </a:p>
        </p:txBody>
      </p:sp>
    </p:spTree>
    <p:extLst>
      <p:ext uri="{BB962C8B-B14F-4D97-AF65-F5344CB8AC3E}">
        <p14:creationId xmlns:p14="http://schemas.microsoft.com/office/powerpoint/2010/main" val="3347481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71</a:t>
            </a:fld>
            <a:endParaRPr lang="zh-CN" altLang="en-US">
              <a:solidFill>
                <a:prstClr val="black"/>
              </a:solidFill>
            </a:endParaRPr>
          </a:p>
        </p:txBody>
      </p:sp>
    </p:spTree>
    <p:extLst>
      <p:ext uri="{BB962C8B-B14F-4D97-AF65-F5344CB8AC3E}">
        <p14:creationId xmlns:p14="http://schemas.microsoft.com/office/powerpoint/2010/main" val="40921797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9139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16512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0936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2015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20837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1878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78</a:t>
            </a:fld>
            <a:endParaRPr lang="zh-CN" altLang="en-US">
              <a:solidFill>
                <a:prstClr val="black"/>
              </a:solidFill>
            </a:endParaRPr>
          </a:p>
        </p:txBody>
      </p:sp>
    </p:spTree>
    <p:extLst>
      <p:ext uri="{BB962C8B-B14F-4D97-AF65-F5344CB8AC3E}">
        <p14:creationId xmlns:p14="http://schemas.microsoft.com/office/powerpoint/2010/main" val="41993878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9067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那么，哪些信息需要组织？或者人们会对哪些信息更感兴趣呢？其实，凡是社会中存在的有用信息，只要被人类或机器利用所需要，都应该通过信息组织来提高利用效率和提升利用效果。而根据人类所创造的信息与知识形态，至少有五种基本类型：</a:t>
            </a:r>
            <a:r>
              <a:rPr lang="zh-CN" altLang="en-US" sz="1200" dirty="0">
                <a:latin typeface="华文中宋" panose="02010600040101010101" pitchFamily="2" charset="-122"/>
                <a:ea typeface="华文中宋" panose="02010600040101010101" pitchFamily="2" charset="-122"/>
              </a:rPr>
              <a:t>图书、期刊、档案与报刊等文献信息资源；</a:t>
            </a:r>
            <a:r>
              <a:rPr lang="zh-CN" altLang="en-US" dirty="0"/>
              <a:t>电子记录、数据库信息资源；</a:t>
            </a:r>
            <a:r>
              <a:rPr lang="zh-CN" altLang="en-US" sz="1200" dirty="0">
                <a:latin typeface="华文中宋" panose="02010600040101010101" pitchFamily="2" charset="-122"/>
                <a:ea typeface="华文中宋" panose="02010600040101010101" pitchFamily="2" charset="-122"/>
              </a:rPr>
              <a:t>网络信息资源；</a:t>
            </a:r>
            <a:r>
              <a:rPr lang="zh-CN" altLang="en-US" dirty="0"/>
              <a:t>语义化与知识化的信息资源；用户生成内容、机器生成内容等新兴信息资源类型。</a:t>
            </a:r>
            <a:endParaRPr lang="en-US" altLang="zh-CN" sz="1200" dirty="0">
              <a:latin typeface="华文中宋" panose="02010600040101010101" pitchFamily="2" charset="-122"/>
              <a:ea typeface="华文中宋" panose="0201060004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55232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93832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8547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8063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00120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4690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000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69618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0004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448655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486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热寂说与生物多样化假说；</a:t>
            </a:r>
            <a:endParaRPr lang="en-US" altLang="zh-CN" dirty="0"/>
          </a:p>
          <a:p>
            <a:pPr eaLnBrk="1" hangingPunct="1">
              <a:spcBef>
                <a:spcPct val="0"/>
              </a:spcBef>
            </a:pPr>
            <a:r>
              <a:rPr lang="zh-CN" altLang="en-US" sz="1200" dirty="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a:latin typeface="华文中宋" panose="02010600040101010101" pitchFamily="2" charset="-122"/>
              <a:ea typeface="华文中宋" panose="02010600040101010101" pitchFamily="2" charset="-122"/>
            </a:endParaRPr>
          </a:p>
          <a:p>
            <a:pPr eaLnBrk="1" hangingPunct="1">
              <a:spcBef>
                <a:spcPct val="0"/>
              </a:spcBef>
            </a:pPr>
            <a:r>
              <a:rPr lang="zh-CN" altLang="en-US" dirty="0"/>
              <a:t>信息组织是信息资源管理的基本范畴之一，是信息资源建设的中心环节，是建立信息系统的重要条件，是信息检索与咨询的基础，是开展用户服务的有力保证。在信息资源管理中起到承上启下的作用。</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8898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t>大家好，今天我们讲的主题是</a:t>
            </a:r>
            <a:r>
              <a:rPr lang="en-US" altLang="zh-CN" dirty="0"/>
              <a:t>《</a:t>
            </a:r>
            <a:r>
              <a:rPr lang="zh-CN" altLang="en-US" dirty="0"/>
              <a:t>未来的信息资源组织</a:t>
            </a:r>
            <a:r>
              <a:rPr lang="en-US" altLang="zh-CN" dirty="0"/>
              <a:t>》</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90</a:t>
            </a:fld>
            <a:endParaRPr lang="zh-CN" altLang="en-US"/>
          </a:p>
        </p:txBody>
      </p:sp>
    </p:spTree>
    <p:extLst>
      <p:ext uri="{BB962C8B-B14F-4D97-AF65-F5344CB8AC3E}">
        <p14:creationId xmlns:p14="http://schemas.microsoft.com/office/powerpoint/2010/main" val="20427614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在</a:t>
            </a:r>
            <a:r>
              <a:rPr lang="en-US" altLang="zh-CN" dirty="0"/>
              <a:t>web2.0</a:t>
            </a:r>
            <a:r>
              <a:rPr lang="zh-CN" altLang="en-US" dirty="0"/>
              <a:t>时代，网络信息资源体现出强烈的去中心化特征。信息资源质量参差不齐，相关信息资源分布离散，信息资源组织的客观性原则带来了巨大的挑战。而</a:t>
            </a:r>
            <a:r>
              <a:rPr lang="en-US" altLang="zh-CN" sz="1200" dirty="0">
                <a:latin typeface="SimSun" panose="02010600030101010101" pitchFamily="2" charset="-122"/>
                <a:ea typeface="SimSun" panose="02010600030101010101" pitchFamily="2" charset="-122"/>
              </a:rPr>
              <a:t>Web2.0</a:t>
            </a:r>
            <a:r>
              <a:rPr lang="zh-CN" altLang="en-US" sz="1200" dirty="0">
                <a:latin typeface="SimSun" panose="02010600030101010101" pitchFamily="2" charset="-122"/>
                <a:ea typeface="SimSun" panose="02010600030101010101" pitchFamily="2" charset="-122"/>
              </a:rPr>
              <a:t>用户创造内容与互动参与模式为信息组织带来的新理念。</a:t>
            </a:r>
            <a:endParaRPr lang="en-US" altLang="zh-CN" sz="1200" dirty="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一方面，我们发现用户通过标记、关注、评论和推送，提供了一定的揭示信息资源内涵的途径；另一方面，用户越来越关注信息资源的实用性或可用性，因而出现了</a:t>
            </a:r>
            <a:r>
              <a:rPr lang="zh-CN" altLang="zh-CN" sz="1200" dirty="0"/>
              <a:t>并非严格用于知识控制而主要偏向于相关性发现</a:t>
            </a:r>
            <a:r>
              <a:rPr lang="zh-CN" altLang="en-US" sz="1200" dirty="0"/>
              <a:t>的实用信息组织方法。</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91</a:t>
            </a:fld>
            <a:endParaRPr lang="zh-CN" altLang="en-US">
              <a:solidFill>
                <a:prstClr val="black"/>
              </a:solidFill>
            </a:endParaRPr>
          </a:p>
        </p:txBody>
      </p:sp>
    </p:spTree>
    <p:extLst>
      <p:ext uri="{BB962C8B-B14F-4D97-AF65-F5344CB8AC3E}">
        <p14:creationId xmlns:p14="http://schemas.microsoft.com/office/powerpoint/2010/main" val="20235907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457200" algn="l" defTabSz="879061" rtl="0" eaLnBrk="1" fontAlgn="auto" latinLnBrk="0" hangingPunct="1">
              <a:lnSpc>
                <a:spcPct val="120000"/>
              </a:lnSpc>
              <a:spcBef>
                <a:spcPts val="0"/>
              </a:spcBef>
              <a:spcAft>
                <a:spcPts val="0"/>
              </a:spcAft>
              <a:buClrTx/>
              <a:buSzTx/>
              <a:buFontTx/>
              <a:buNone/>
              <a:tabLst/>
              <a:defRPr/>
            </a:pPr>
            <a:r>
              <a:rPr lang="zh-CN" altLang="en-US" dirty="0"/>
              <a:t>第一种实用组织方法是标签组织。</a:t>
            </a:r>
            <a:r>
              <a:rPr lang="zh-CN" altLang="en-US" sz="1200" b="0" i="0" kern="1200" dirty="0">
                <a:solidFill>
                  <a:schemeClr val="tx1"/>
                </a:solidFill>
                <a:effectLst/>
                <a:latin typeface="+mn-lt"/>
                <a:ea typeface="+mn-ea"/>
                <a:cs typeface="+mn-cs"/>
              </a:rPr>
              <a:t>作为用户生成内容特色之一的社会化标签，在博客、微博、图片、视频等不同类型的社会化媒体上被用户广泛使用，如利用社会标签来描述、组织、浏览、搜索图片资源的</a:t>
            </a:r>
            <a:r>
              <a:rPr lang="en-US" altLang="zh-CN" sz="1200" b="0" i="0" kern="1200" dirty="0">
                <a:solidFill>
                  <a:schemeClr val="tx1"/>
                </a:solidFill>
                <a:effectLst/>
                <a:latin typeface="+mn-lt"/>
                <a:ea typeface="+mn-ea"/>
                <a:cs typeface="+mn-cs"/>
              </a:rPr>
              <a:t>Flickr</a:t>
            </a:r>
            <a:r>
              <a:rPr lang="zh-CN" altLang="en-US" sz="1200" b="0" i="0" kern="1200" dirty="0">
                <a:solidFill>
                  <a:schemeClr val="tx1"/>
                </a:solidFill>
                <a:effectLst/>
                <a:latin typeface="+mn-lt"/>
                <a:ea typeface="+mn-ea"/>
                <a:cs typeface="+mn-cs"/>
              </a:rPr>
              <a:t>网站、对网页资源进行标注的</a:t>
            </a:r>
            <a:r>
              <a:rPr lang="en-US" altLang="zh-CN" sz="1200" b="0" i="0" kern="1200" dirty="0">
                <a:solidFill>
                  <a:schemeClr val="tx1"/>
                </a:solidFill>
                <a:effectLst/>
                <a:latin typeface="+mn-lt"/>
                <a:ea typeface="+mn-ea"/>
                <a:cs typeface="+mn-cs"/>
              </a:rPr>
              <a:t>Delicious</a:t>
            </a:r>
            <a:r>
              <a:rPr lang="zh-CN" altLang="en-US" sz="1200" b="0" i="0" kern="1200" dirty="0">
                <a:solidFill>
                  <a:schemeClr val="tx1"/>
                </a:solidFill>
                <a:effectLst/>
                <a:latin typeface="+mn-lt"/>
                <a:ea typeface="+mn-ea"/>
                <a:cs typeface="+mn-cs"/>
              </a:rPr>
              <a:t>网站、对特定学术网站或数据库中的书目信息内容进行标注的</a:t>
            </a:r>
            <a:r>
              <a:rPr lang="en-US" altLang="zh-CN" sz="1200" b="0" i="0" kern="1200" dirty="0" err="1">
                <a:solidFill>
                  <a:schemeClr val="tx1"/>
                </a:solidFill>
                <a:effectLst/>
                <a:latin typeface="+mn-lt"/>
                <a:ea typeface="+mn-ea"/>
                <a:cs typeface="+mn-cs"/>
              </a:rPr>
              <a:t>Connotea</a:t>
            </a:r>
            <a:r>
              <a:rPr lang="zh-CN" altLang="en-US" sz="1200" b="0" i="0" kern="1200" dirty="0">
                <a:solidFill>
                  <a:schemeClr val="tx1"/>
                </a:solidFill>
                <a:effectLst/>
                <a:latin typeface="+mn-lt"/>
                <a:ea typeface="+mn-ea"/>
                <a:cs typeface="+mn-cs"/>
              </a:rPr>
              <a:t>网站、组织和发现网上学术参考文献的</a:t>
            </a:r>
            <a:r>
              <a:rPr lang="en-US" altLang="zh-CN" sz="1200" b="0" i="0" kern="1200" dirty="0" err="1">
                <a:solidFill>
                  <a:schemeClr val="tx1"/>
                </a:solidFill>
                <a:effectLst/>
                <a:latin typeface="+mn-lt"/>
                <a:ea typeface="+mn-ea"/>
                <a:cs typeface="+mn-cs"/>
              </a:rPr>
              <a:t>CiteULike</a:t>
            </a:r>
            <a:r>
              <a:rPr lang="zh-CN" altLang="en-US" sz="1200" b="0" i="0" kern="1200" dirty="0">
                <a:solidFill>
                  <a:schemeClr val="tx1"/>
                </a:solidFill>
                <a:effectLst/>
                <a:latin typeface="+mn-lt"/>
                <a:ea typeface="+mn-ea"/>
                <a:cs typeface="+mn-cs"/>
              </a:rPr>
              <a:t>网站等。</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92</a:t>
            </a:fld>
            <a:endParaRPr lang="zh-CN" altLang="en-US">
              <a:solidFill>
                <a:prstClr val="black"/>
              </a:solidFill>
            </a:endParaRPr>
          </a:p>
        </p:txBody>
      </p:sp>
    </p:spTree>
    <p:extLst>
      <p:ext uri="{BB962C8B-B14F-4D97-AF65-F5344CB8AC3E}">
        <p14:creationId xmlns:p14="http://schemas.microsoft.com/office/powerpoint/2010/main" val="9225330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93</a:t>
            </a:fld>
            <a:endParaRPr lang="zh-CN" altLang="en-US">
              <a:solidFill>
                <a:prstClr val="black"/>
              </a:solidFill>
            </a:endParaRPr>
          </a:p>
        </p:txBody>
      </p:sp>
    </p:spTree>
    <p:extLst>
      <p:ext uri="{BB962C8B-B14F-4D97-AF65-F5344CB8AC3E}">
        <p14:creationId xmlns:p14="http://schemas.microsoft.com/office/powerpoint/2010/main" val="41156959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82802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95</a:t>
            </a:fld>
            <a:endParaRPr lang="zh-CN" altLang="en-US">
              <a:solidFill>
                <a:prstClr val="black"/>
              </a:solidFill>
            </a:endParaRPr>
          </a:p>
        </p:txBody>
      </p:sp>
    </p:spTree>
    <p:extLst>
      <p:ext uri="{BB962C8B-B14F-4D97-AF65-F5344CB8AC3E}">
        <p14:creationId xmlns:p14="http://schemas.microsoft.com/office/powerpoint/2010/main" val="3814737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59617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1624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93889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99</a:t>
            </a:fld>
            <a:endParaRPr lang="zh-CN" altLang="en-US">
              <a:solidFill>
                <a:prstClr val="black"/>
              </a:solidFill>
            </a:endParaRPr>
          </a:p>
        </p:txBody>
      </p:sp>
    </p:spTree>
    <p:extLst>
      <p:ext uri="{BB962C8B-B14F-4D97-AF65-F5344CB8AC3E}">
        <p14:creationId xmlns:p14="http://schemas.microsoft.com/office/powerpoint/2010/main" val="49744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7D3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Rectangle 7"/>
          <p:cNvSpPr/>
          <p:nvPr/>
        </p:nvSpPr>
        <p:spPr>
          <a:xfrm>
            <a:off x="15" y="6334316"/>
            <a:ext cx="12188825" cy="640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12188825" cy="457200"/>
          </a:xfrm>
          <a:prstGeom prst="rect">
            <a:avLst/>
          </a:prstGeom>
          <a:solidFill>
            <a:srgbClr val="7D307E"/>
          </a:solidFill>
          <a:ln>
            <a:solidFill>
              <a:srgbClr val="7D307E"/>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Rectangle 7"/>
          <p:cNvSpPr/>
          <p:nvPr/>
        </p:nvSpPr>
        <p:spPr>
          <a:xfrm>
            <a:off x="15" y="6334316"/>
            <a:ext cx="12188825" cy="640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rgbClr val="7D3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6" name="Rectangle 5"/>
          <p:cNvSpPr/>
          <p:nvPr/>
        </p:nvSpPr>
        <p:spPr>
          <a:xfrm>
            <a:off x="15" y="6334316"/>
            <a:ext cx="12188825" cy="640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Date Placeholder 6"/>
          <p:cNvSpPr>
            <a:spLocks noGrp="1"/>
          </p:cNvSpPr>
          <p:nvPr>
            <p:ph type="dt" sz="half" idx="10"/>
          </p:nvPr>
        </p:nvSpPr>
        <p:spPr/>
        <p:txBody>
          <a:bodyPr/>
          <a:lstStyle/>
          <a:p>
            <a:fld id="{4D94136C-8742-45B2-AF27-D93DF72833A9}" type="datetimeFigureOut">
              <a:rPr lang="en-US" dirty="0"/>
              <a:t>10/7/2021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10/7/2021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7D307E"/>
          </a:solidFill>
          <a:ln>
            <a:solidFill>
              <a:srgbClr val="7D307E"/>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Rectangle 8"/>
          <p:cNvSpPr/>
          <p:nvPr/>
        </p:nvSpPr>
        <p:spPr>
          <a:xfrm>
            <a:off x="0" y="6334316"/>
            <a:ext cx="12192001" cy="65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8.tm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png"/><Relationship Id="rId4" Type="http://schemas.microsoft.com/office/2007/relationships/hdphoto" Target="../media/hdphoto2.wdp"/></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baike.baidu.com/item/%E6%9D%83%E5%8A%9B" TargetMode="External"/><Relationship Id="rId3" Type="http://schemas.openxmlformats.org/officeDocument/2006/relationships/image" Target="../media/image4.png"/><Relationship Id="rId7" Type="http://schemas.openxmlformats.org/officeDocument/2006/relationships/hyperlink" Target="https://baike.baidu.com/item/%E8%91%97%E4%BD%9C%E6%9D%83"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hyperlink" Target="https://baike.baidu.com/item/%E7%9F%A5%E8%AF%86%E4%BA%A7%E6%9D%83" TargetMode="External"/><Relationship Id="rId5" Type="http://schemas.openxmlformats.org/officeDocument/2006/relationships/hyperlink" Target="https://baike.baidu.com/item/URL" TargetMode="External"/><Relationship Id="rId4" Type="http://schemas.openxmlformats.org/officeDocument/2006/relationships/hyperlink" Target="https://baike.baidu.com/item/%E7%BB%9F%E4%B8%80%E8%B5%84%E6%BA%90%E6%A0%87%E8%AF%86%E7%AC%A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www.imdb.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3" cstate="print"/>
          <a:srcRect/>
          <a:stretch>
            <a:fillRect/>
          </a:stretch>
        </p:blipFill>
        <p:spPr bwMode="auto">
          <a:xfrm>
            <a:off x="0" y="1"/>
            <a:ext cx="12192000" cy="6858000"/>
          </a:xfrm>
          <a:prstGeom prst="rect">
            <a:avLst/>
          </a:prstGeom>
          <a:noFill/>
          <a:ln w="9525">
            <a:noFill/>
            <a:miter lim="800000"/>
            <a:headEnd/>
            <a:tailEnd/>
          </a:ln>
        </p:spPr>
      </p:pic>
      <p:grpSp>
        <p:nvGrpSpPr>
          <p:cNvPr id="5" name="组合 4">
            <a:extLst>
              <a:ext uri="{FF2B5EF4-FFF2-40B4-BE49-F238E27FC236}">
                <a16:creationId xmlns:a16="http://schemas.microsoft.com/office/drawing/2014/main" id="{CD46B9FB-C14F-4167-BB4C-7D0E2895A439}"/>
              </a:ext>
            </a:extLst>
          </p:cNvPr>
          <p:cNvGrpSpPr/>
          <p:nvPr/>
        </p:nvGrpSpPr>
        <p:grpSpPr>
          <a:xfrm>
            <a:off x="4513776" y="253620"/>
            <a:ext cx="3168352" cy="930275"/>
            <a:chOff x="4079776" y="253620"/>
            <a:chExt cx="3168352" cy="930275"/>
          </a:xfrm>
        </p:grpSpPr>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backgroundRemoval t="4098" b="100000" l="683" r="100000">
                          <a14:foregroundMark x1="15700" y1="31967" x2="16041" y2="54098"/>
                          <a14:foregroundMark x1="9898" y1="12295" x2="9898" y2="27049"/>
                          <a14:foregroundMark x1="37201" y1="11475" x2="38567" y2="12295"/>
                          <a14:foregroundMark x1="32082" y1="30328" x2="37201" y2="22951"/>
                          <a14:foregroundMark x1="37543" y1="55738" x2="37543" y2="61475"/>
                          <a14:foregroundMark x1="31058" y1="61475" x2="33106" y2="60656"/>
                          <a14:foregroundMark x1="62457" y1="13934" x2="62457" y2="31967"/>
                          <a14:foregroundMark x1="83276" y1="53279" x2="82253" y2="58197"/>
                          <a14:foregroundMark x1="93515" y1="7377" x2="88737" y2="35246"/>
                          <a14:foregroundMark x1="93174" y1="54098" x2="94539" y2="72131"/>
                          <a14:foregroundMark x1="2048" y1="90164" x2="97611" y2="89344"/>
                          <a14:foregroundMark x1="61433" y1="40984" x2="58703" y2="55738"/>
                          <a14:foregroundMark x1="68259" y1="48361" x2="73720" y2="55738"/>
                          <a14:foregroundMark x1="55631" y1="40984" x2="67235" y2="30328"/>
                          <a14:foregroundMark x1="39932" y1="32787" x2="38567" y2="42623"/>
                          <a14:foregroundMark x1="33447" y1="40984" x2="35495" y2="45082"/>
                          <a14:foregroundMark x1="39932" y1="20492" x2="43003" y2="18033"/>
                          <a14:foregroundMark x1="41638" y1="56557" x2="44710" y2="56557"/>
                          <a14:foregroundMark x1="6143" y1="83607" x2="6143" y2="91803"/>
                          <a14:backgroundMark x1="23549" y1="14754" x2="24915" y2="65574"/>
                          <a14:backgroundMark x1="50512" y1="22951" x2="48123" y2="63115"/>
                          <a14:backgroundMark x1="78498" y1="29508" x2="77133" y2="61475"/>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48107" y="328624"/>
              <a:ext cx="2100021" cy="796121"/>
            </a:xfrm>
            <a:prstGeom prst="rect">
              <a:avLst/>
            </a:prstGeom>
          </p:spPr>
        </p:pic>
        <p:pic>
          <p:nvPicPr>
            <p:cNvPr id="20" name="图片 9"/>
            <p:cNvPicPr>
              <a:picLocks noChangeAspect="1"/>
            </p:cNvPicPr>
            <p:nvPr/>
          </p:nvPicPr>
          <p:blipFill>
            <a:blip r:embed="rId6" cstate="print"/>
            <a:srcRect/>
            <a:stretch>
              <a:fillRect/>
            </a:stretch>
          </p:blipFill>
          <p:spPr bwMode="auto">
            <a:xfrm>
              <a:off x="4079776" y="253620"/>
              <a:ext cx="736600" cy="930275"/>
            </a:xfrm>
            <a:prstGeom prst="rect">
              <a:avLst/>
            </a:prstGeom>
            <a:noFill/>
            <a:ln w="9525">
              <a:noFill/>
              <a:miter lim="800000"/>
              <a:headEnd/>
              <a:tailEnd/>
            </a:ln>
          </p:spPr>
        </p:pic>
      </p:grpSp>
      <p:sp>
        <p:nvSpPr>
          <p:cNvPr id="8" name="Rectangle 2"/>
          <p:cNvSpPr txBox="1">
            <a:spLocks noChangeArrowheads="1"/>
          </p:cNvSpPr>
          <p:nvPr/>
        </p:nvSpPr>
        <p:spPr>
          <a:xfrm>
            <a:off x="3311808" y="3120891"/>
            <a:ext cx="5572288" cy="10858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7D307E"/>
                </a:solidFill>
                <a:latin typeface="微软雅黑" panose="020B0503020204020204" pitchFamily="34" charset="-122"/>
                <a:ea typeface="微软雅黑" panose="020B0503020204020204" pitchFamily="34" charset="-122"/>
              </a:rPr>
              <a:t>信息资源管理导论 </a:t>
            </a:r>
            <a:r>
              <a:rPr lang="en-US" altLang="zh-CN" sz="3600" b="1" dirty="0">
                <a:solidFill>
                  <a:srgbClr val="7D307E"/>
                </a:solidFill>
                <a:latin typeface="微软雅黑" panose="020B0503020204020204" pitchFamily="34" charset="-122"/>
                <a:ea typeface="微软雅黑" panose="020B0503020204020204" pitchFamily="34" charset="-122"/>
              </a:rPr>
              <a:t>·2021</a:t>
            </a:r>
            <a:endParaRPr lang="zh-CN" altLang="en-US" sz="3600" b="1" dirty="0">
              <a:solidFill>
                <a:srgbClr val="7D307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845675" y="2352021"/>
            <a:ext cx="8504555"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5400" b="1" dirty="0">
                <a:latin typeface="微软雅黑" panose="020B0503020204020204" pitchFamily="34" charset="-122"/>
                <a:ea typeface="微软雅黑" panose="020B0503020204020204" pitchFamily="34" charset="-122"/>
              </a:rPr>
              <a:t>第四章  信息组织</a:t>
            </a:r>
          </a:p>
        </p:txBody>
      </p:sp>
    </p:spTree>
    <p:extLst>
      <p:ext uri="{BB962C8B-B14F-4D97-AF65-F5344CB8AC3E}">
        <p14:creationId xmlns:p14="http://schemas.microsoft.com/office/powerpoint/2010/main" val="94308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05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华文中宋" panose="02010600040101010101" pitchFamily="2" charset="-122"/>
              </a:rPr>
              <a:t>05</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华文中宋" panose="02010600040101010101" pitchFamily="2" charset="-122"/>
            </a:endParaRPr>
          </a:p>
        </p:txBody>
      </p:sp>
      <p:sp>
        <p:nvSpPr>
          <p:cNvPr id="13" name="矩形 12"/>
          <p:cNvSpPr/>
          <p:nvPr/>
        </p:nvSpPr>
        <p:spPr>
          <a:xfrm>
            <a:off x="1144411" y="366815"/>
            <a:ext cx="3892410" cy="584773"/>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信息组织的地位作用</a:t>
            </a:r>
            <a:endParaRPr kumimoji="0" lang="en-US" altLang="zh-CN" sz="3200" b="0" i="0" u="none" strike="noStrike" kern="1200" cap="none" spc="0" normalizeH="0" baseline="0" noProof="0" dirty="0">
              <a:ln>
                <a:noFill/>
              </a:ln>
              <a:solidFill>
                <a:srgbClr val="2E2B25"/>
              </a:solidFill>
              <a:effectLst/>
              <a:uLnTx/>
              <a:uFillTx/>
              <a:latin typeface="黑体" panose="02010609060101010101" pitchFamily="49" charset="-122"/>
              <a:ea typeface="黑体"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华文中宋" panose="02010600040101010101" pitchFamily="2" charset="-122"/>
              <a:ea typeface="华文中宋" panose="0201060004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949304"/>
            <a:ext cx="9030840" cy="470859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l"/>
              <a:tabLst/>
              <a:defRPr/>
            </a:pPr>
            <a:r>
              <a:rPr kumimoji="0" lang="zh-CN"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宏观信息管理的工具</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信息从无序到有序的过程</a:t>
            </a: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解决信息的庞杂性与用户对信息需求的选择性之间的矛盾</a:t>
            </a: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l"/>
              <a:tabLst/>
              <a:defRPr/>
            </a:pPr>
            <a:r>
              <a:rPr kumimoji="0" lang="zh-CN"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信息检索与发现的基础</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“上游”：信息的基础理论问题</a:t>
            </a: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“中游”：信息资源开发内容，信息组织属于信息管理中间环节</a:t>
            </a: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80990" marR="0" lvl="0" indent="-380990" algn="l" defTabSz="457200" rtl="0" eaLnBrk="1" fontAlgn="auto" latinLnBrk="0" hangingPunct="1">
              <a:lnSpc>
                <a:spcPct val="150000"/>
              </a:lnSpc>
              <a:spcBef>
                <a:spcPts val="0"/>
              </a:spcBef>
              <a:spcAft>
                <a:spcPts val="0"/>
              </a:spcAft>
              <a:buClr>
                <a:srgbClr val="7030A0"/>
              </a:buClr>
              <a:buSzTx/>
              <a:buFont typeface="Wingdings" pitchFamily="2" charset="2"/>
              <a:buChar char="Ø"/>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“下游”：信息检索利用基础</a:t>
            </a:r>
            <a:endParaRPr kumimoji="0" lang="zh-CN"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75562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29720" y="1005277"/>
            <a:ext cx="96950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的特点</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1CD29060-D230-42E6-A3EF-3D9A8BFC6EDD}"/>
              </a:ext>
            </a:extLst>
          </p:cNvPr>
          <p:cNvSpPr/>
          <p:nvPr/>
        </p:nvSpPr>
        <p:spPr>
          <a:xfrm>
            <a:off x="345599" y="1686383"/>
            <a:ext cx="10727820" cy="1813422"/>
          </a:xfrm>
          <a:custGeom>
            <a:avLst/>
            <a:gdLst>
              <a:gd name="connsiteX0" fmla="*/ 0 w 10456337"/>
              <a:gd name="connsiteY0" fmla="*/ 1839594 h 1839594"/>
              <a:gd name="connsiteX1" fmla="*/ 3975653 w 10456337"/>
              <a:gd name="connsiteY1" fmla="*/ 497812 h 1839594"/>
              <a:gd name="connsiteX2" fmla="*/ 3925957 w 10456337"/>
              <a:gd name="connsiteY2" fmla="*/ 1193551 h 1839594"/>
              <a:gd name="connsiteX3" fmla="*/ 9988827 w 10456337"/>
              <a:gd name="connsiteY3" fmla="*/ 140003 h 1839594"/>
              <a:gd name="connsiteX4" fmla="*/ 10078279 w 10456337"/>
              <a:gd name="connsiteY4" fmla="*/ 20733 h 1839594"/>
              <a:gd name="connsiteX5" fmla="*/ 10306879 w 10456337"/>
              <a:gd name="connsiteY5" fmla="*/ 855 h 183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337" h="1839594">
                <a:moveTo>
                  <a:pt x="0" y="1839594"/>
                </a:moveTo>
                <a:cubicBezTo>
                  <a:pt x="1660663" y="1222540"/>
                  <a:pt x="3321327" y="605486"/>
                  <a:pt x="3975653" y="497812"/>
                </a:cubicBezTo>
                <a:cubicBezTo>
                  <a:pt x="4629979" y="390138"/>
                  <a:pt x="2923761" y="1253186"/>
                  <a:pt x="3925957" y="1193551"/>
                </a:cubicBezTo>
                <a:cubicBezTo>
                  <a:pt x="4928153" y="1133916"/>
                  <a:pt x="8963440" y="335473"/>
                  <a:pt x="9988827" y="140003"/>
                </a:cubicBezTo>
                <a:cubicBezTo>
                  <a:pt x="11014214" y="-55467"/>
                  <a:pt x="10025270" y="43924"/>
                  <a:pt x="10078279" y="20733"/>
                </a:cubicBezTo>
                <a:cubicBezTo>
                  <a:pt x="10131288" y="-2458"/>
                  <a:pt x="10219083" y="-802"/>
                  <a:pt x="10306879" y="855"/>
                </a:cubicBezTo>
              </a:path>
            </a:pathLst>
          </a:cu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F2A5AB60-B65E-4B25-BCC9-B256F4497F47}"/>
              </a:ext>
            </a:extLst>
          </p:cNvPr>
          <p:cNvGrpSpPr/>
          <p:nvPr/>
        </p:nvGrpSpPr>
        <p:grpSpPr>
          <a:xfrm>
            <a:off x="3986194" y="2478358"/>
            <a:ext cx="2554499" cy="3619665"/>
            <a:chOff x="4195268" y="2440929"/>
            <a:chExt cx="2554499" cy="3619665"/>
          </a:xfrm>
        </p:grpSpPr>
        <p:grpSp>
          <p:nvGrpSpPr>
            <p:cNvPr id="15" name="组合 14">
              <a:extLst>
                <a:ext uri="{FF2B5EF4-FFF2-40B4-BE49-F238E27FC236}">
                  <a16:creationId xmlns:a16="http://schemas.microsoft.com/office/drawing/2014/main" id="{423CB5BA-C8CC-4AE1-9D3B-7FB9063B49FA}"/>
                </a:ext>
              </a:extLst>
            </p:cNvPr>
            <p:cNvGrpSpPr/>
            <p:nvPr/>
          </p:nvGrpSpPr>
          <p:grpSpPr>
            <a:xfrm>
              <a:off x="4833760" y="2440929"/>
              <a:ext cx="1277515" cy="1277511"/>
              <a:chOff x="304800" y="673100"/>
              <a:chExt cx="4000500" cy="4000500"/>
            </a:xfrm>
            <a:effectLst>
              <a:outerShdw blurRad="444500" dist="254000" dir="8100000" algn="tr" rotWithShape="0">
                <a:prstClr val="black">
                  <a:alpha val="50000"/>
                </a:prstClr>
              </a:outerShdw>
            </a:effectLst>
          </p:grpSpPr>
          <p:sp>
            <p:nvSpPr>
              <p:cNvPr id="30" name="同心圆 70">
                <a:extLst>
                  <a:ext uri="{FF2B5EF4-FFF2-40B4-BE49-F238E27FC236}">
                    <a16:creationId xmlns:a16="http://schemas.microsoft.com/office/drawing/2014/main" id="{D95E2697-1477-4989-8C6F-6CE97C5C8B2F}"/>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31" name="椭圆 30">
                <a:extLst>
                  <a:ext uri="{FF2B5EF4-FFF2-40B4-BE49-F238E27FC236}">
                    <a16:creationId xmlns:a16="http://schemas.microsoft.com/office/drawing/2014/main" id="{9C457A20-1A90-4CCA-ADD8-B4718F8ED3A8}"/>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18" name="Freeform 48">
              <a:extLst>
                <a:ext uri="{FF2B5EF4-FFF2-40B4-BE49-F238E27FC236}">
                  <a16:creationId xmlns:a16="http://schemas.microsoft.com/office/drawing/2014/main" id="{A44190B3-9587-4E5E-A480-EA71F2D79138}"/>
                </a:ext>
              </a:extLst>
            </p:cNvPr>
            <p:cNvSpPr>
              <a:spLocks noEditPoints="1"/>
            </p:cNvSpPr>
            <p:nvPr/>
          </p:nvSpPr>
          <p:spPr bwMode="auto">
            <a:xfrm>
              <a:off x="5311101" y="4127020"/>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7030A0"/>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p>
          </p:txBody>
        </p:sp>
        <p:sp>
          <p:nvSpPr>
            <p:cNvPr id="20" name="TextBox 27">
              <a:extLst>
                <a:ext uri="{FF2B5EF4-FFF2-40B4-BE49-F238E27FC236}">
                  <a16:creationId xmlns:a16="http://schemas.microsoft.com/office/drawing/2014/main" id="{F4D3461C-FE62-4349-96A3-462087062BFF}"/>
                </a:ext>
              </a:extLst>
            </p:cNvPr>
            <p:cNvSpPr txBox="1"/>
            <p:nvPr/>
          </p:nvSpPr>
          <p:spPr>
            <a:xfrm>
              <a:off x="4195268" y="5007974"/>
              <a:ext cx="2554499" cy="1052620"/>
            </a:xfrm>
            <a:prstGeom prst="rect">
              <a:avLst/>
            </a:prstGeom>
            <a:noFill/>
          </p:spPr>
          <p:txBody>
            <a:bodyPr wrap="square" lIns="91464" tIns="45732" rIns="91464" bIns="45732" rtlCol="0">
              <a:spAutoFit/>
            </a:bodyPr>
            <a:lstStyle/>
            <a:p>
              <a:pPr algn="just" defTabSz="1219170">
                <a:lnSpc>
                  <a:spcPct val="130000"/>
                </a:lnSpc>
                <a:defRPr/>
              </a:pPr>
              <a:r>
                <a:rPr lang="zh-CN" altLang="en-US" sz="1600" b="1" dirty="0">
                  <a:latin typeface="微软雅黑" panose="020B0503020204020204" pitchFamily="34" charset="-122"/>
                  <a:ea typeface="微软雅黑" panose="020B0503020204020204" pitchFamily="34" charset="-122"/>
                </a:rPr>
                <a:t>共建共享：</a:t>
              </a:r>
              <a:r>
                <a:rPr lang="zh-CN" altLang="en-US" sz="1600" dirty="0">
                  <a:latin typeface="微软雅黑" panose="020B0503020204020204" pitchFamily="34" charset="-122"/>
                  <a:ea typeface="微软雅黑" panose="020B0503020204020204" pitchFamily="34" charset="-122"/>
                </a:rPr>
                <a:t>用户对内容标注后，其他人可浏览查阅或自行添加新标签</a:t>
              </a:r>
              <a:endPar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B61B42F4-A94E-4C2A-B68E-D7A9D170A532}"/>
              </a:ext>
            </a:extLst>
          </p:cNvPr>
          <p:cNvGrpSpPr/>
          <p:nvPr/>
        </p:nvGrpSpPr>
        <p:grpSpPr>
          <a:xfrm>
            <a:off x="880948" y="1994681"/>
            <a:ext cx="2554499" cy="3106488"/>
            <a:chOff x="1656656" y="1875568"/>
            <a:chExt cx="2554499" cy="3106488"/>
          </a:xfrm>
        </p:grpSpPr>
        <p:sp>
          <p:nvSpPr>
            <p:cNvPr id="17" name="Freeform 50">
              <a:extLst>
                <a:ext uri="{FF2B5EF4-FFF2-40B4-BE49-F238E27FC236}">
                  <a16:creationId xmlns:a16="http://schemas.microsoft.com/office/drawing/2014/main" id="{388818E5-2D25-444D-B32E-F185F34C1996}"/>
                </a:ext>
              </a:extLst>
            </p:cNvPr>
            <p:cNvSpPr>
              <a:spLocks noEditPoints="1"/>
            </p:cNvSpPr>
            <p:nvPr/>
          </p:nvSpPr>
          <p:spPr bwMode="auto">
            <a:xfrm>
              <a:off x="2759357" y="3222209"/>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7030A0"/>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p>
          </p:txBody>
        </p:sp>
        <p:sp>
          <p:nvSpPr>
            <p:cNvPr id="19" name="TextBox 26">
              <a:extLst>
                <a:ext uri="{FF2B5EF4-FFF2-40B4-BE49-F238E27FC236}">
                  <a16:creationId xmlns:a16="http://schemas.microsoft.com/office/drawing/2014/main" id="{F3BCCD55-241A-4F8A-A999-1C47C34261C0}"/>
                </a:ext>
              </a:extLst>
            </p:cNvPr>
            <p:cNvSpPr txBox="1"/>
            <p:nvPr/>
          </p:nvSpPr>
          <p:spPr>
            <a:xfrm>
              <a:off x="1656656" y="3929436"/>
              <a:ext cx="2554499" cy="1052620"/>
            </a:xfrm>
            <a:prstGeom prst="rect">
              <a:avLst/>
            </a:prstGeom>
            <a:noFill/>
          </p:spPr>
          <p:txBody>
            <a:bodyPr wrap="square" lIns="91464" tIns="45732" rIns="91464" bIns="45732" rtlCol="0">
              <a:spAutoFit/>
            </a:bodyPr>
            <a:lstStyle/>
            <a:p>
              <a:pPr algn="just" defTabSz="1219170">
                <a:lnSpc>
                  <a:spcPct val="130000"/>
                </a:lnSpc>
                <a:defRPr/>
              </a:pPr>
              <a:r>
                <a:rPr lang="zh-CN" altLang="en-US" sz="1600" b="1" dirty="0">
                  <a:latin typeface="微软雅黑" panose="020B0503020204020204" pitchFamily="34" charset="-122"/>
                  <a:ea typeface="微软雅黑" panose="020B0503020204020204" pitchFamily="34" charset="-122"/>
                </a:rPr>
                <a:t>自由灵活：</a:t>
              </a:r>
              <a:r>
                <a:rPr lang="zh-CN" altLang="en-US" sz="1600" dirty="0">
                  <a:latin typeface="微软雅黑" panose="020B0503020204020204" pitchFamily="34" charset="-122"/>
                  <a:ea typeface="微软雅黑" panose="020B0503020204020204" pitchFamily="34" charset="-122"/>
                </a:rPr>
                <a:t>以自定义的自由此为数据资源对象进行标注与分类</a:t>
              </a:r>
              <a:endPar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8504ABFD-2FBF-45BD-93EA-116B594ADADB}"/>
                </a:ext>
              </a:extLst>
            </p:cNvPr>
            <p:cNvGrpSpPr/>
            <p:nvPr/>
          </p:nvGrpSpPr>
          <p:grpSpPr>
            <a:xfrm>
              <a:off x="2394348" y="1875568"/>
              <a:ext cx="1079115" cy="1079115"/>
              <a:chOff x="4677858" y="2649672"/>
              <a:chExt cx="809336" cy="809336"/>
            </a:xfrm>
            <a:solidFill>
              <a:schemeClr val="accent1"/>
            </a:solidFill>
          </p:grpSpPr>
          <p:sp>
            <p:nvSpPr>
              <p:cNvPr id="24" name="椭圆 23">
                <a:extLst>
                  <a:ext uri="{FF2B5EF4-FFF2-40B4-BE49-F238E27FC236}">
                    <a16:creationId xmlns:a16="http://schemas.microsoft.com/office/drawing/2014/main" id="{74B1D186-320E-4002-B756-8A01C62CEA05}"/>
                  </a:ext>
                </a:extLst>
              </p:cNvPr>
              <p:cNvSpPr/>
              <p:nvPr/>
            </p:nvSpPr>
            <p:spPr>
              <a:xfrm>
                <a:off x="4677858" y="2649672"/>
                <a:ext cx="809336" cy="809336"/>
              </a:xfrm>
              <a:prstGeom prst="ellipse">
                <a:avLst/>
              </a:prstGeom>
              <a:solidFill>
                <a:srgbClr val="9954CC"/>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Calibri"/>
                  <a:ea typeface="宋体"/>
                </a:endParaRPr>
              </a:p>
            </p:txBody>
          </p:sp>
          <p:sp>
            <p:nvSpPr>
              <p:cNvPr id="25" name="椭圆 24">
                <a:extLst>
                  <a:ext uri="{FF2B5EF4-FFF2-40B4-BE49-F238E27FC236}">
                    <a16:creationId xmlns:a16="http://schemas.microsoft.com/office/drawing/2014/main" id="{A385BEC2-4119-496B-9606-5A5DAE5A5516}"/>
                  </a:ext>
                </a:extLst>
              </p:cNvPr>
              <p:cNvSpPr/>
              <p:nvPr/>
            </p:nvSpPr>
            <p:spPr>
              <a:xfrm>
                <a:off x="4719132" y="2696247"/>
                <a:ext cx="726788" cy="726784"/>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grpSp>
        <p:nvGrpSpPr>
          <p:cNvPr id="10" name="组合 9">
            <a:extLst>
              <a:ext uri="{FF2B5EF4-FFF2-40B4-BE49-F238E27FC236}">
                <a16:creationId xmlns:a16="http://schemas.microsoft.com/office/drawing/2014/main" id="{028BAAC6-D22D-4AE2-9B13-DE1D776E898E}"/>
              </a:ext>
            </a:extLst>
          </p:cNvPr>
          <p:cNvGrpSpPr/>
          <p:nvPr/>
        </p:nvGrpSpPr>
        <p:grpSpPr>
          <a:xfrm>
            <a:off x="10089204" y="1595817"/>
            <a:ext cx="1133095" cy="847308"/>
            <a:chOff x="6054436" y="2405136"/>
            <a:chExt cx="849821" cy="635481"/>
          </a:xfrm>
          <a:effectLst>
            <a:outerShdw blurRad="50800" dist="38100" dir="5400000" algn="t" rotWithShape="0">
              <a:prstClr val="black">
                <a:alpha val="40000"/>
              </a:prstClr>
            </a:outerShdw>
          </a:effectLst>
        </p:grpSpPr>
        <p:sp>
          <p:nvSpPr>
            <p:cNvPr id="32" name="Freeform 133">
              <a:extLst>
                <a:ext uri="{FF2B5EF4-FFF2-40B4-BE49-F238E27FC236}">
                  <a16:creationId xmlns:a16="http://schemas.microsoft.com/office/drawing/2014/main" id="{37B28163-5658-4331-AA35-854B94E25505}"/>
                </a:ext>
              </a:extLst>
            </p:cNvPr>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33" name="Freeform 134">
              <a:extLst>
                <a:ext uri="{FF2B5EF4-FFF2-40B4-BE49-F238E27FC236}">
                  <a16:creationId xmlns:a16="http://schemas.microsoft.com/office/drawing/2014/main" id="{B7676654-FBFE-4D97-8AD2-79544D651F4A}"/>
                </a:ext>
              </a:extLst>
            </p:cNvPr>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34" name="Freeform 135">
              <a:extLst>
                <a:ext uri="{FF2B5EF4-FFF2-40B4-BE49-F238E27FC236}">
                  <a16:creationId xmlns:a16="http://schemas.microsoft.com/office/drawing/2014/main" id="{8C48DF12-A599-4A7A-9C9B-C0F11EDD4639}"/>
                </a:ext>
              </a:extLst>
            </p:cNvPr>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35" name="Freeform 107">
              <a:extLst>
                <a:ext uri="{FF2B5EF4-FFF2-40B4-BE49-F238E27FC236}">
                  <a16:creationId xmlns:a16="http://schemas.microsoft.com/office/drawing/2014/main" id="{1F74468A-699D-46B7-A055-1B6140380AD9}"/>
                </a:ext>
              </a:extLst>
            </p:cNvPr>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9954CC">
                <a:alpha val="73000"/>
              </a:srgbClr>
            </a:solidFill>
            <a:ln>
              <a:noFill/>
            </a:ln>
          </p:spPr>
          <p:txBody>
            <a:bodyPr/>
            <a:lstStyle/>
            <a:p>
              <a:endParaRPr lang="en-US" sz="2400" dirty="0"/>
            </a:p>
          </p:txBody>
        </p:sp>
        <p:sp>
          <p:nvSpPr>
            <p:cNvPr id="36" name="Freeform 107">
              <a:extLst>
                <a:ext uri="{FF2B5EF4-FFF2-40B4-BE49-F238E27FC236}">
                  <a16:creationId xmlns:a16="http://schemas.microsoft.com/office/drawing/2014/main" id="{E9A78E5D-6290-497F-BB4D-229025C60E1B}"/>
                </a:ext>
              </a:extLst>
            </p:cNvPr>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9954CC">
                <a:alpha val="73000"/>
              </a:srgbClr>
            </a:solidFill>
            <a:ln>
              <a:noFill/>
            </a:ln>
          </p:spPr>
          <p:txBody>
            <a:bodyPr/>
            <a:lstStyle/>
            <a:p>
              <a:endParaRPr lang="en-US" sz="2400" dirty="0"/>
            </a:p>
          </p:txBody>
        </p:sp>
        <p:sp>
          <p:nvSpPr>
            <p:cNvPr id="37" name="Freeform 108">
              <a:extLst>
                <a:ext uri="{FF2B5EF4-FFF2-40B4-BE49-F238E27FC236}">
                  <a16:creationId xmlns:a16="http://schemas.microsoft.com/office/drawing/2014/main" id="{EF155EB2-CFFF-4F69-89D4-B4C757E58551}"/>
                </a:ext>
              </a:extLst>
            </p:cNvPr>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7030A0"/>
            </a:solidFill>
            <a:ln>
              <a:noFill/>
            </a:ln>
          </p:spPr>
          <p:txBody>
            <a:bodyPr/>
            <a:lstStyle/>
            <a:p>
              <a:endParaRPr lang="en-US" sz="2400" dirty="0"/>
            </a:p>
          </p:txBody>
        </p:sp>
        <p:sp>
          <p:nvSpPr>
            <p:cNvPr id="38" name="Oval 113">
              <a:extLst>
                <a:ext uri="{FF2B5EF4-FFF2-40B4-BE49-F238E27FC236}">
                  <a16:creationId xmlns:a16="http://schemas.microsoft.com/office/drawing/2014/main" id="{1396E413-88EC-41EE-91A1-905898B6474F}"/>
                </a:ext>
              </a:extLst>
            </p:cNvPr>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sz="2400" dirty="0"/>
            </a:p>
          </p:txBody>
        </p:sp>
        <p:sp>
          <p:nvSpPr>
            <p:cNvPr id="39" name="Oval 116">
              <a:extLst>
                <a:ext uri="{FF2B5EF4-FFF2-40B4-BE49-F238E27FC236}">
                  <a16:creationId xmlns:a16="http://schemas.microsoft.com/office/drawing/2014/main" id="{77F82C4B-B1FE-437D-9C4E-61B3F19FE2CB}"/>
                </a:ext>
              </a:extLst>
            </p:cNvPr>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sz="2400" dirty="0"/>
            </a:p>
          </p:txBody>
        </p:sp>
        <p:sp>
          <p:nvSpPr>
            <p:cNvPr id="40" name="Oval 119">
              <a:extLst>
                <a:ext uri="{FF2B5EF4-FFF2-40B4-BE49-F238E27FC236}">
                  <a16:creationId xmlns:a16="http://schemas.microsoft.com/office/drawing/2014/main" id="{6A8284BA-B4D4-405E-9BA1-C5F6422C13CB}"/>
                </a:ext>
              </a:extLst>
            </p:cNvPr>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sz="2400" dirty="0"/>
            </a:p>
          </p:txBody>
        </p:sp>
        <p:sp>
          <p:nvSpPr>
            <p:cNvPr id="41" name="Rectangle 27">
              <a:extLst>
                <a:ext uri="{FF2B5EF4-FFF2-40B4-BE49-F238E27FC236}">
                  <a16:creationId xmlns:a16="http://schemas.microsoft.com/office/drawing/2014/main" id="{9B5D6E51-EECA-4478-AB7D-BE09C367F6DB}"/>
                </a:ext>
              </a:extLst>
            </p:cNvPr>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grpSp>
      <p:grpSp>
        <p:nvGrpSpPr>
          <p:cNvPr id="6" name="组合 5">
            <a:extLst>
              <a:ext uri="{FF2B5EF4-FFF2-40B4-BE49-F238E27FC236}">
                <a16:creationId xmlns:a16="http://schemas.microsoft.com/office/drawing/2014/main" id="{A43EEAC3-6326-4B81-BDAE-07642AD159D2}"/>
              </a:ext>
            </a:extLst>
          </p:cNvPr>
          <p:cNvGrpSpPr/>
          <p:nvPr/>
        </p:nvGrpSpPr>
        <p:grpSpPr>
          <a:xfrm>
            <a:off x="7016557" y="2019471"/>
            <a:ext cx="2554499" cy="2788643"/>
            <a:chOff x="6842885" y="1944266"/>
            <a:chExt cx="2554499" cy="2788643"/>
          </a:xfrm>
        </p:grpSpPr>
        <p:grpSp>
          <p:nvGrpSpPr>
            <p:cNvPr id="16" name="Group 30">
              <a:extLst>
                <a:ext uri="{FF2B5EF4-FFF2-40B4-BE49-F238E27FC236}">
                  <a16:creationId xmlns:a16="http://schemas.microsoft.com/office/drawing/2014/main" id="{3B3096A6-B60C-4830-8BBA-34CDD704B739}"/>
                </a:ext>
              </a:extLst>
            </p:cNvPr>
            <p:cNvGrpSpPr/>
            <p:nvPr/>
          </p:nvGrpSpPr>
          <p:grpSpPr>
            <a:xfrm>
              <a:off x="7908563" y="3341908"/>
              <a:ext cx="423143" cy="371105"/>
              <a:chOff x="3175" y="-1587"/>
              <a:chExt cx="490538" cy="430212"/>
            </a:xfrm>
            <a:solidFill>
              <a:srgbClr val="7030A0"/>
            </a:solidFill>
          </p:grpSpPr>
          <p:sp>
            <p:nvSpPr>
              <p:cNvPr id="28" name="Freeform 175">
                <a:extLst>
                  <a:ext uri="{FF2B5EF4-FFF2-40B4-BE49-F238E27FC236}">
                    <a16:creationId xmlns:a16="http://schemas.microsoft.com/office/drawing/2014/main" id="{484F50DF-82CA-4B09-93C1-9D40B376C596}"/>
                  </a:ext>
                </a:extLst>
              </p:cNvPr>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sp>
            <p:nvSpPr>
              <p:cNvPr id="29" name="Freeform 176">
                <a:extLst>
                  <a:ext uri="{FF2B5EF4-FFF2-40B4-BE49-F238E27FC236}">
                    <a16:creationId xmlns:a16="http://schemas.microsoft.com/office/drawing/2014/main" id="{2608828A-B172-4C60-932C-7FBE394EEB13}"/>
                  </a:ext>
                </a:extLst>
              </p:cNvPr>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grpSp>
        <p:sp>
          <p:nvSpPr>
            <p:cNvPr id="21" name="TextBox 28">
              <a:extLst>
                <a:ext uri="{FF2B5EF4-FFF2-40B4-BE49-F238E27FC236}">
                  <a16:creationId xmlns:a16="http://schemas.microsoft.com/office/drawing/2014/main" id="{DFB0FE9F-C830-465D-9943-32D07FCC8A48}"/>
                </a:ext>
              </a:extLst>
            </p:cNvPr>
            <p:cNvSpPr txBox="1"/>
            <p:nvPr/>
          </p:nvSpPr>
          <p:spPr>
            <a:xfrm>
              <a:off x="6842885" y="4031540"/>
              <a:ext cx="2554499" cy="701369"/>
            </a:xfrm>
            <a:prstGeom prst="rect">
              <a:avLst/>
            </a:prstGeom>
            <a:noFill/>
          </p:spPr>
          <p:txBody>
            <a:bodyPr wrap="square" lIns="91464" tIns="45732" rIns="91464" bIns="45732" rtlCol="0">
              <a:spAutoFit/>
            </a:bodyPr>
            <a:lstStyle/>
            <a:p>
              <a:pPr algn="just" defTabSz="1219170">
                <a:lnSpc>
                  <a:spcPct val="130000"/>
                </a:lnSpc>
                <a:defRPr/>
              </a:pPr>
              <a:r>
                <a:rPr lang="zh-CN" altLang="en-US" sz="1600" b="1" dirty="0">
                  <a:latin typeface="微软雅黑" panose="020B0503020204020204" pitchFamily="34" charset="-122"/>
                  <a:ea typeface="微软雅黑" panose="020B0503020204020204" pitchFamily="34" charset="-122"/>
                </a:rPr>
                <a:t>动态更新：</a:t>
              </a:r>
              <a:r>
                <a:rPr lang="zh-CN" altLang="en-US" sz="1600" dirty="0">
                  <a:latin typeface="微软雅黑" panose="020B0503020204020204" pitchFamily="34" charset="-122"/>
                  <a:ea typeface="微软雅黑" panose="020B0503020204020204" pitchFamily="34" charset="-122"/>
                </a:rPr>
                <a:t>随时反映用户的关注“热点”与“走势”</a:t>
              </a:r>
              <a:endPar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EB9F3B29-EA30-43A3-BA76-52E2672B64B3}"/>
                </a:ext>
              </a:extLst>
            </p:cNvPr>
            <p:cNvGrpSpPr/>
            <p:nvPr/>
          </p:nvGrpSpPr>
          <p:grpSpPr>
            <a:xfrm>
              <a:off x="7580577" y="1944266"/>
              <a:ext cx="1079115" cy="1079115"/>
              <a:chOff x="4677858" y="2649672"/>
              <a:chExt cx="809336" cy="809336"/>
            </a:xfrm>
            <a:solidFill>
              <a:schemeClr val="accent1"/>
            </a:solidFill>
          </p:grpSpPr>
          <p:sp>
            <p:nvSpPr>
              <p:cNvPr id="26" name="椭圆 25">
                <a:extLst>
                  <a:ext uri="{FF2B5EF4-FFF2-40B4-BE49-F238E27FC236}">
                    <a16:creationId xmlns:a16="http://schemas.microsoft.com/office/drawing/2014/main" id="{FBD0F191-01F8-4FF2-A29B-96C624429076}"/>
                  </a:ext>
                </a:extLst>
              </p:cNvPr>
              <p:cNvSpPr/>
              <p:nvPr/>
            </p:nvSpPr>
            <p:spPr>
              <a:xfrm>
                <a:off x="4677858" y="2649672"/>
                <a:ext cx="809336" cy="809336"/>
              </a:xfrm>
              <a:prstGeom prst="ellipse">
                <a:avLst/>
              </a:prstGeom>
              <a:solidFill>
                <a:srgbClr val="9954CC"/>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Calibri"/>
                  <a:ea typeface="宋体"/>
                </a:endParaRPr>
              </a:p>
            </p:txBody>
          </p:sp>
          <p:sp>
            <p:nvSpPr>
              <p:cNvPr id="27" name="椭圆 26">
                <a:extLst>
                  <a:ext uri="{FF2B5EF4-FFF2-40B4-BE49-F238E27FC236}">
                    <a16:creationId xmlns:a16="http://schemas.microsoft.com/office/drawing/2014/main" id="{494FE68F-F21E-4E10-B149-DCF39461E016}"/>
                  </a:ext>
                </a:extLst>
              </p:cNvPr>
              <p:cNvSpPr/>
              <p:nvPr/>
            </p:nvSpPr>
            <p:spPr>
              <a:xfrm>
                <a:off x="4719132" y="2696247"/>
                <a:ext cx="726788" cy="726784"/>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Tree>
    <p:extLst>
      <p:ext uri="{BB962C8B-B14F-4D97-AF65-F5344CB8AC3E}">
        <p14:creationId xmlns:p14="http://schemas.microsoft.com/office/powerpoint/2010/main" val="40697863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4207434"/>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的缺点</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缺乏层次性（</a:t>
            </a:r>
            <a:r>
              <a:rPr kumimoji="0" lang="en-US" altLang="zh-CN"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lack of hierarchy</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a:p>
            <a:pPr marL="800100" lvl="1" indent="-342900" algn="just">
              <a:lnSpc>
                <a:spcPct val="135000"/>
              </a:lnSpc>
              <a:buFont typeface="Wingdings" panose="05000000000000000000" pitchFamily="2" charset="2"/>
              <a:buChar char="l"/>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一种平面的分类方式，很难使用它来揭示复杂的关系</a:t>
            </a:r>
          </a:p>
          <a:p>
            <a:pPr marL="0" marR="0" lvl="0" indent="609585" algn="just" defTabSz="457200" rtl="0" eaLnBrk="1" fontAlgn="auto" latinLnBrk="0" hangingPunct="1">
              <a:lnSpc>
                <a:spcPct val="135000"/>
              </a:lnSpc>
              <a:spcBef>
                <a:spcPts val="0"/>
              </a:spcBef>
              <a:spcAft>
                <a:spcPts val="0"/>
              </a:spcAft>
              <a:buClrTx/>
              <a:buSzTx/>
              <a:buFontTx/>
              <a:buNone/>
              <a:tabLst/>
              <a:defRPr/>
            </a:pPr>
            <a:endPar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表达概念的模糊性</a:t>
            </a:r>
          </a:p>
          <a:p>
            <a:pPr marL="800100" lvl="1" indent="-342900" algn="just">
              <a:lnSpc>
                <a:spcPct val="135000"/>
              </a:lnSpc>
              <a:buFont typeface="Wingdings" panose="05000000000000000000" pitchFamily="2" charset="2"/>
              <a:buChar char="l"/>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缺乏语义精确性</a:t>
            </a:r>
          </a:p>
          <a:p>
            <a:pPr marL="800100" lvl="1" indent="-342900" algn="just">
              <a:lnSpc>
                <a:spcPct val="135000"/>
              </a:lnSpc>
              <a:buFont typeface="Wingdings" panose="05000000000000000000" pitchFamily="2" charset="2"/>
              <a:buChar char="l"/>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缺乏同义词控制</a:t>
            </a:r>
          </a:p>
          <a:p>
            <a:pPr marL="800100" lvl="1" indent="-342900" algn="just">
              <a:lnSpc>
                <a:spcPct val="135000"/>
              </a:lnSpc>
              <a:buFont typeface="Wingdings" panose="05000000000000000000" pitchFamily="2" charset="2"/>
              <a:buChar char="l"/>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词的多义性问题</a:t>
            </a:r>
          </a:p>
          <a:p>
            <a:pPr marL="800100" lvl="1" indent="-342900" algn="just">
              <a:lnSpc>
                <a:spcPct val="135000"/>
              </a:lnSpc>
              <a:buFont typeface="Wingdings" panose="05000000000000000000" pitchFamily="2" charset="2"/>
              <a:buChar char="l"/>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用户标签五花八门，加重系统负担，降低分类准确性</a:t>
            </a:r>
          </a:p>
        </p:txBody>
      </p:sp>
    </p:spTree>
    <p:extLst>
      <p:ext uri="{BB962C8B-B14F-4D97-AF65-F5344CB8AC3E}">
        <p14:creationId xmlns:p14="http://schemas.microsoft.com/office/powerpoint/2010/main" val="4230876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4650568"/>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豆瓣读书中的</a:t>
            </a: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豆瓣网创建于</a:t>
            </a:r>
            <a:r>
              <a:rPr kumimoji="0" lang="en-US" altLang="zh-CN"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2005</a:t>
            </a:r>
            <a:r>
              <a:rPr kumimoji="0" lang="zh-CN" altLang="en-US"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a:t>
            </a:r>
            <a:r>
              <a:rPr kumimoji="0" lang="en-US" altLang="zh-CN"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月，网站提供书影音、同城、小组、东西、市集等功能，是集品味系统（读书、电影、音乐）、表达系统（我读、我看、我听）和交流系统（同城、小组、友邻）于一体的创新网络服务，是一个独具特色的</a:t>
            </a:r>
            <a:r>
              <a:rPr kumimoji="0" lang="en-US" altLang="zh-CN"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Web2.0</a:t>
            </a:r>
            <a:r>
              <a:rPr kumimoji="0" lang="zh-CN" altLang="en-US"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网站。</a:t>
            </a:r>
            <a:endParaRPr kumimoji="0" lang="en-US" altLang="zh-CN" sz="2133"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站的类目体系和分类使用传统的网络信息分类法，标签使用大众分类法，信息用户可以通过检索标签来获取自己需要的图书、电影、小组等信息，也可以为图书等添加内置标签或自定义标签。豆瓣图书的标签共有文学、流行、文化、生活、经管和科技</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6</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个大类，其中各类的热门标签数量分别为：</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27</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36</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33</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31</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21</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15</a:t>
            </a:r>
            <a:r>
              <a:rPr lang="zh-CN" altLang="en-US" sz="2133" dirty="0">
                <a:solidFill>
                  <a:srgbClr val="000000"/>
                </a:solidFill>
                <a:latin typeface="微软雅黑" panose="020B0503020204020204" pitchFamily="34" charset="-122"/>
                <a:ea typeface="微软雅黑" panose="020B0503020204020204" pitchFamily="34" charset="-122"/>
              </a:rPr>
              <a:t>。</a:t>
            </a:r>
            <a:endPar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43402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豆瓣读书中的</a:t>
            </a: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7AB0F26B-9950-4E50-859D-A98D46F2DEF6}"/>
              </a:ext>
            </a:extLst>
          </p:cNvPr>
          <p:cNvPicPr/>
          <p:nvPr/>
        </p:nvPicPr>
        <p:blipFill>
          <a:blip r:embed="rId4">
            <a:extLst>
              <a:ext uri="{28A0092B-C50C-407E-A947-70E740481C1C}">
                <a14:useLocalDpi xmlns:a14="http://schemas.microsoft.com/office/drawing/2010/main" val="0"/>
              </a:ext>
            </a:extLst>
          </a:blip>
          <a:stretch>
            <a:fillRect/>
          </a:stretch>
        </p:blipFill>
        <p:spPr>
          <a:xfrm>
            <a:off x="2290141" y="1811330"/>
            <a:ext cx="7611717" cy="4340992"/>
          </a:xfrm>
          <a:prstGeom prst="rect">
            <a:avLst/>
          </a:prstGeom>
        </p:spPr>
      </p:pic>
    </p:spTree>
    <p:extLst>
      <p:ext uri="{BB962C8B-B14F-4D97-AF65-F5344CB8AC3E}">
        <p14:creationId xmlns:p14="http://schemas.microsoft.com/office/powerpoint/2010/main" val="2262314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豆瓣读书中的</a:t>
            </a: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848D415B-DDAE-49DB-8BA9-F538CC343AF5}"/>
              </a:ext>
            </a:extLst>
          </p:cNvPr>
          <p:cNvPicPr/>
          <p:nvPr/>
        </p:nvPicPr>
        <p:blipFill>
          <a:blip r:embed="rId4">
            <a:extLst>
              <a:ext uri="{28A0092B-C50C-407E-A947-70E740481C1C}">
                <a14:useLocalDpi xmlns:a14="http://schemas.microsoft.com/office/drawing/2010/main" val="0"/>
              </a:ext>
            </a:extLst>
          </a:blip>
          <a:stretch>
            <a:fillRect/>
          </a:stretch>
        </p:blipFill>
        <p:spPr>
          <a:xfrm>
            <a:off x="3001548" y="1711939"/>
            <a:ext cx="5791172" cy="4525963"/>
          </a:xfrm>
          <a:prstGeom prst="rect">
            <a:avLst/>
          </a:prstGeom>
        </p:spPr>
      </p:pic>
    </p:spTree>
    <p:extLst>
      <p:ext uri="{BB962C8B-B14F-4D97-AF65-F5344CB8AC3E}">
        <p14:creationId xmlns:p14="http://schemas.microsoft.com/office/powerpoint/2010/main" val="36749323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大众分类法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豆瓣读书中的</a:t>
            </a: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大众分类法</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84DBB08A-FDD1-4972-AEBF-11E8FB1091D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017608" y="2402074"/>
            <a:ext cx="3986005" cy="2726679"/>
          </a:xfrm>
          <a:prstGeom prst="rect">
            <a:avLst/>
          </a:prstGeom>
          <a:noFill/>
        </p:spPr>
      </p:pic>
      <p:sp>
        <p:nvSpPr>
          <p:cNvPr id="16" name="文本框 15">
            <a:extLst>
              <a:ext uri="{FF2B5EF4-FFF2-40B4-BE49-F238E27FC236}">
                <a16:creationId xmlns:a16="http://schemas.microsoft.com/office/drawing/2014/main" id="{289CAC0E-295B-4ED1-9996-7E624E58D5F0}"/>
              </a:ext>
            </a:extLst>
          </p:cNvPr>
          <p:cNvSpPr txBox="1"/>
          <p:nvPr/>
        </p:nvSpPr>
        <p:spPr>
          <a:xfrm>
            <a:off x="1049598" y="1616095"/>
            <a:ext cx="6346135" cy="4619983"/>
          </a:xfrm>
          <a:prstGeom prst="rect">
            <a:avLst/>
          </a:prstGeom>
          <a:noFill/>
        </p:spPr>
        <p:txBody>
          <a:bodyPr wrap="square">
            <a:spAutoFit/>
          </a:bodyPr>
          <a:lstStyle/>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通过大众分类法，豆瓣网的标签也存在着规范性等问题，具体表现为</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标签冗余、语义重复、专指度不高、缺乏准确性</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等问题。</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5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以豆瓣读书的标签为例，如文学类标签里有“文学”、“中国文学”和“外国文学”三个标签，以国界分文学可以直接划分为中国文学和外国文学，这里“文学”标签就冗余了且专指度不高。再如，余华的</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活着</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有“中国”、“文学”、“中国文学”等标签，“中国文学”包含了其他两个标签的含义，其他两个标签就造成了语义重复，且用“中国”标注</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活着</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并不具有准确性。</a:t>
            </a:r>
          </a:p>
        </p:txBody>
      </p:sp>
    </p:spTree>
    <p:extLst>
      <p:ext uri="{BB962C8B-B14F-4D97-AF65-F5344CB8AC3E}">
        <p14:creationId xmlns:p14="http://schemas.microsoft.com/office/powerpoint/2010/main" val="6270589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lang="en-US" sz="2400" dirty="0">
                <a:solidFill>
                  <a:prstClr val="black">
                    <a:lumMod val="50000"/>
                    <a:lumOff val="50000"/>
                  </a:prstClr>
                </a:solidFill>
                <a:latin typeface="Impact" panose="020B0806030902050204" pitchFamily="34" charset="0"/>
                <a:ea typeface="微软雅黑"/>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5281628" cy="4289892"/>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667" b="1" dirty="0">
                <a:solidFill>
                  <a:srgbClr val="000000"/>
                </a:solidFill>
                <a:latin typeface="微软雅黑" panose="020B0503020204020204" pitchFamily="34" charset="-122"/>
                <a:ea typeface="微软雅黑" panose="020B0503020204020204" pitchFamily="34" charset="-122"/>
              </a:rPr>
              <a:t>信息自组织的概念</a:t>
            </a:r>
            <a:endParaRPr kumimoji="0" lang="zh-CN" altLang="zh-CN"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200000"/>
              </a:lnSpc>
              <a:spcBef>
                <a:spcPts val="0"/>
              </a:spcBef>
              <a:spcAft>
                <a:spcPts val="0"/>
              </a:spcAft>
              <a:buClrTx/>
              <a:buSzTx/>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网络中的信息由于用户与用户之间、用户与网络其他要素之间的交互性、相关性、协同性而形成的特性结构和功能，使得开放信息网络具有了非平衡系统的自组织现象。</a:t>
            </a:r>
          </a:p>
        </p:txBody>
      </p:sp>
      <p:pic>
        <p:nvPicPr>
          <p:cNvPr id="9" name="Picture 2">
            <a:extLst>
              <a:ext uri="{FF2B5EF4-FFF2-40B4-BE49-F238E27FC236}">
                <a16:creationId xmlns:a16="http://schemas.microsoft.com/office/drawing/2014/main" id="{D1EAAA2F-1275-4147-948C-EAB74479C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975" y="1403517"/>
            <a:ext cx="2849498" cy="40509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984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452072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信息自组织的驱动力</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宏观层面</a:t>
            </a: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从宏观层面而言信息自组织的外驱动力是信息系统存在的外部竞争，内驱动力是信息系统本身进化的要求。</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微观层面</a:t>
            </a: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从微观层面而言，信息自组织的外驱动力包括技术性驱动力和社会性驱动力，即信息技术和信息用户的创造性和参与性意识，内驱动力是信息系统各子系统之间及其内部元素之间的相互作用。</a:t>
            </a:r>
          </a:p>
        </p:txBody>
      </p:sp>
    </p:spTree>
    <p:extLst>
      <p:ext uri="{BB962C8B-B14F-4D97-AF65-F5344CB8AC3E}">
        <p14:creationId xmlns:p14="http://schemas.microsoft.com/office/powerpoint/2010/main" val="2569466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3423630"/>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667" b="1" dirty="0">
                <a:solidFill>
                  <a:srgbClr val="000000"/>
                </a:solidFill>
                <a:latin typeface="微软雅黑" panose="020B0503020204020204" pitchFamily="34" charset="-122"/>
                <a:ea typeface="微软雅黑" panose="020B0503020204020204" pitchFamily="34" charset="-122"/>
              </a:rPr>
              <a:t>维基百科的定义与起源</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marR="0" lvl="0"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维基百科，是一个基于</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Wiki</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技术的全球性多语言百科全书协作计划，同时也是一部用不同语言写成的网络百科全书，其目标宗旨是为全人类提供自由的百科全书</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用他们所选择的语言来书写而成，是一个动态的，可自由访问的和编辑的全球知识体。</a:t>
            </a:r>
          </a:p>
          <a:p>
            <a:pPr marL="0" marR="0" lvl="0" indent="457200" algn="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来自维基百科“维基百科”词条</a:t>
            </a: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维基百科全书，自</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2001</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15</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日正式成立，由维基媒体基金会负责维持。</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lvl="0" indent="-342900" algn="just">
              <a:lnSpc>
                <a:spcPct val="150000"/>
              </a:lnSpc>
              <a:buFont typeface="Wingdings" panose="05000000000000000000" pitchFamily="2" charset="2"/>
              <a:buChar char="p"/>
              <a:defRPr/>
            </a:pPr>
            <a:r>
              <a:rPr lang="zh-CN" altLang="en-US" sz="2000" dirty="0">
                <a:solidFill>
                  <a:srgbClr val="000000"/>
                </a:solidFill>
                <a:latin typeface="微软雅黑" panose="020B0503020204020204" pitchFamily="34" charset="-122"/>
                <a:ea typeface="微软雅黑" panose="020B0503020204020204" pitchFamily="34" charset="-122"/>
              </a:rPr>
              <a:t>创始人：吉米</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威尔士（左），拉里</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桑格（右）</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 name="Picture 5" descr="516px-Jimbo_at_Fosdem_cropped">
            <a:extLst>
              <a:ext uri="{FF2B5EF4-FFF2-40B4-BE49-F238E27FC236}">
                <a16:creationId xmlns:a16="http://schemas.microsoft.com/office/drawing/2014/main" id="{0E48D73E-B75C-43C2-9656-27B2CF876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8858" y="4189678"/>
            <a:ext cx="1788216" cy="20791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800px-Larry_Sanger">
            <a:extLst>
              <a:ext uri="{FF2B5EF4-FFF2-40B4-BE49-F238E27FC236}">
                <a16:creationId xmlns:a16="http://schemas.microsoft.com/office/drawing/2014/main" id="{DFB5781C-0A04-4BA8-A90D-6EB221C43D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251" t="5595" r="28763" b="-3341"/>
          <a:stretch/>
        </p:blipFill>
        <p:spPr bwMode="auto">
          <a:xfrm>
            <a:off x="9651726" y="4188846"/>
            <a:ext cx="1788216" cy="2080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6557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维基百科的首页</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descr="屏幕剪辑">
            <a:extLst>
              <a:ext uri="{FF2B5EF4-FFF2-40B4-BE49-F238E27FC236}">
                <a16:creationId xmlns:a16="http://schemas.microsoft.com/office/drawing/2014/main" id="{9E9D9892-F293-4FCF-99D9-76BA51C2D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772" y="1865373"/>
            <a:ext cx="8676456" cy="4157120"/>
          </a:xfrm>
          <a:prstGeom prst="rect">
            <a:avLst/>
          </a:prstGeom>
        </p:spPr>
      </p:pic>
    </p:spTree>
    <p:extLst>
      <p:ext uri="{BB962C8B-B14F-4D97-AF65-F5344CB8AC3E}">
        <p14:creationId xmlns:p14="http://schemas.microsoft.com/office/powerpoint/2010/main" val="82392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微软雅黑" panose="020B0503020204020204" pitchFamily="34" charset="-122"/>
                <a:ea typeface="微软雅黑" panose="020B0503020204020204" pitchFamily="34" charset="-122"/>
              </a:rPr>
              <a:t>二、文献资源信息组织（文献编目）</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3987022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7FA9C75-6976-492F-862C-0367D92780E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3" t="-7595" b="1003"/>
          <a:stretch/>
        </p:blipFill>
        <p:spPr>
          <a:xfrm>
            <a:off x="79512" y="2763696"/>
            <a:ext cx="3779893" cy="3588740"/>
          </a:xfrm>
          <a:prstGeom prst="rect">
            <a:avLst/>
          </a:prstGeom>
          <a:ln>
            <a:noFill/>
          </a:ln>
          <a:effectLst>
            <a:outerShdw blurRad="292100" dist="139700" dir="2700000" algn="tl" rotWithShape="0">
              <a:srgbClr val="333333">
                <a:alpha val="65000"/>
              </a:srgbClr>
            </a:outerShdw>
            <a:softEdge rad="31750"/>
          </a:effectLst>
        </p:spPr>
      </p:pic>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5"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2500300"/>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维基百科的现状</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截至</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2018</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月，全球所有</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280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种语言的独立运作版本共突破</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4700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万个条目，中文维基百科的条目数超过</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万条，总登记用户也超越</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3500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万人，而总编辑次数更超越</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亿次。</a:t>
            </a:r>
          </a:p>
          <a:p>
            <a:pPr marR="0" lvl="0" algn="r"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来自维基百科“维基百科”词条</a:t>
            </a:r>
          </a:p>
        </p:txBody>
      </p:sp>
      <p:sp>
        <p:nvSpPr>
          <p:cNvPr id="16" name="文本框 15">
            <a:extLst>
              <a:ext uri="{FF2B5EF4-FFF2-40B4-BE49-F238E27FC236}">
                <a16:creationId xmlns:a16="http://schemas.microsoft.com/office/drawing/2014/main" id="{657B2649-3CEB-4900-B69A-EBCB99A796CF}"/>
              </a:ext>
            </a:extLst>
          </p:cNvPr>
          <p:cNvSpPr txBox="1"/>
          <p:nvPr/>
        </p:nvSpPr>
        <p:spPr>
          <a:xfrm>
            <a:off x="3742829" y="3748266"/>
            <a:ext cx="7469657" cy="1889876"/>
          </a:xfrm>
          <a:prstGeom prst="rect">
            <a:avLst/>
          </a:prstGeom>
          <a:noFill/>
        </p:spPr>
        <p:txBody>
          <a:bodyPr wrap="square">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维基百科的月均使用人数已经超过了三亿四千万人，几乎是连入了互联网人数的三分之一。它运作着全球浏览量排名第五的网站。 </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摘自</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维基百科创始人吉米</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威尔士的呼吁</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dirty="0"/>
          </a:p>
        </p:txBody>
      </p:sp>
    </p:spTree>
    <p:extLst>
      <p:ext uri="{BB962C8B-B14F-4D97-AF65-F5344CB8AC3E}">
        <p14:creationId xmlns:p14="http://schemas.microsoft.com/office/powerpoint/2010/main" val="360523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7FA9C75-6976-492F-862C-0367D92780E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3" t="-7595" b="1003"/>
          <a:stretch/>
        </p:blipFill>
        <p:spPr>
          <a:xfrm>
            <a:off x="79512" y="2763696"/>
            <a:ext cx="3779893" cy="3588740"/>
          </a:xfrm>
          <a:prstGeom prst="rect">
            <a:avLst/>
          </a:prstGeom>
          <a:ln>
            <a:noFill/>
          </a:ln>
          <a:effectLst>
            <a:outerShdw blurRad="292100" dist="139700" dir="2700000" algn="tl" rotWithShape="0">
              <a:srgbClr val="333333">
                <a:alpha val="65000"/>
              </a:srgbClr>
            </a:outerShdw>
            <a:softEdge rad="31750"/>
          </a:effectLst>
        </p:spPr>
      </p:pic>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5"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111530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维基百科的的编辑守则和对词条的审核机制</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pic>
        <p:nvPicPr>
          <p:cNvPr id="15" name="Picture 4" descr="维基守则">
            <a:extLst>
              <a:ext uri="{FF2B5EF4-FFF2-40B4-BE49-F238E27FC236}">
                <a16:creationId xmlns:a16="http://schemas.microsoft.com/office/drawing/2014/main" id="{6B591D9B-E73A-4662-A3A2-3D32C7B6E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005" y="1621499"/>
            <a:ext cx="6800851" cy="287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a:extLst>
              <a:ext uri="{FF2B5EF4-FFF2-40B4-BE49-F238E27FC236}">
                <a16:creationId xmlns:a16="http://schemas.microsoft.com/office/drawing/2014/main" id="{BD364EE9-C013-4B51-B04F-3B6ACFF0F2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5318" y="4855582"/>
            <a:ext cx="48482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427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7FA9C75-6976-492F-862C-0367D92780E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3" t="-7595" b="1003"/>
          <a:stretch/>
        </p:blipFill>
        <p:spPr>
          <a:xfrm>
            <a:off x="79512" y="2763696"/>
            <a:ext cx="3779893" cy="3588740"/>
          </a:xfrm>
          <a:prstGeom prst="rect">
            <a:avLst/>
          </a:prstGeom>
          <a:ln>
            <a:noFill/>
          </a:ln>
          <a:effectLst>
            <a:outerShdw blurRad="292100" dist="139700" dir="2700000" algn="tl" rotWithShape="0">
              <a:srgbClr val="333333">
                <a:alpha val="65000"/>
              </a:srgbClr>
            </a:outerShdw>
            <a:softEdge rad="31750"/>
          </a:effectLst>
        </p:spPr>
      </p:pic>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5"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7" y="995338"/>
            <a:ext cx="10162889" cy="2346412"/>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维基百科信息自组织的特点</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457200" rtl="0" eaLnBrk="1" fontAlgn="auto" latinLnBrk="0" hangingPunct="1">
              <a:lnSpc>
                <a:spcPct val="2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集体知识</a:t>
            </a:r>
            <a:endPar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200000"/>
              </a:lnSpc>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构建网络百科全书，形成专门领域的知识结构</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16" name="文本框 15">
            <a:extLst>
              <a:ext uri="{FF2B5EF4-FFF2-40B4-BE49-F238E27FC236}">
                <a16:creationId xmlns:a16="http://schemas.microsoft.com/office/drawing/2014/main" id="{657B2649-3CEB-4900-B69A-EBCB99A796CF}"/>
              </a:ext>
            </a:extLst>
          </p:cNvPr>
          <p:cNvSpPr txBox="1"/>
          <p:nvPr/>
        </p:nvSpPr>
        <p:spPr>
          <a:xfrm>
            <a:off x="4120942" y="2846468"/>
            <a:ext cx="7469657" cy="3077253"/>
          </a:xfrm>
          <a:prstGeom prst="rect">
            <a:avLst/>
          </a:prstGeom>
          <a:noFill/>
        </p:spPr>
        <p:txBody>
          <a:bodyPr wrap="square">
            <a:spAutoFit/>
          </a:bodyPr>
          <a:lstStyle/>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知识分享</a:t>
            </a:r>
          </a:p>
          <a:p>
            <a:pPr marL="800100" lvl="1" indent="-342900" algn="just">
              <a:lnSpc>
                <a:spcPct val="200000"/>
              </a:lnSpc>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自由开放度很高</a:t>
            </a:r>
          </a:p>
          <a:p>
            <a:pPr marL="800100" lvl="1" indent="-342900" algn="just">
              <a:lnSpc>
                <a:spcPct val="200000"/>
              </a:lnSpc>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发布简便、内容开放</a:t>
            </a:r>
          </a:p>
          <a:p>
            <a:pPr marL="800100" lvl="1" indent="-342900" algn="just">
              <a:lnSpc>
                <a:spcPct val="200000"/>
              </a:lnSpc>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可增长、自组织、可观察</a:t>
            </a:r>
          </a:p>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动态性、个人性与分群化的结构</a:t>
            </a:r>
          </a:p>
        </p:txBody>
      </p:sp>
    </p:spTree>
    <p:extLst>
      <p:ext uri="{BB962C8B-B14F-4D97-AF65-F5344CB8AC3E}">
        <p14:creationId xmlns:p14="http://schemas.microsoft.com/office/powerpoint/2010/main" val="9495437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9" name="Picture 3" descr="C:\Users\lenovo\AppData\Roaming\Tencent\Users\178544279\QQ\WinTemp\RichOle\HTEOD[@@ZGO8$XKOARQ0L}3.png">
            <a:extLst>
              <a:ext uri="{FF2B5EF4-FFF2-40B4-BE49-F238E27FC236}">
                <a16:creationId xmlns:a16="http://schemas.microsoft.com/office/drawing/2014/main" id="{E31EAA05-3147-4FC3-9749-B9554ABC3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608" y="1715558"/>
            <a:ext cx="4753761" cy="461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66C1EBC3-77A7-43D9-8471-9B95DD19AEA6}"/>
              </a:ext>
            </a:extLst>
          </p:cNvPr>
          <p:cNvSpPr txBox="1"/>
          <p:nvPr/>
        </p:nvSpPr>
        <p:spPr>
          <a:xfrm>
            <a:off x="6856589" y="1904791"/>
            <a:ext cx="4381043" cy="3674211"/>
          </a:xfrm>
          <a:prstGeom prst="rect">
            <a:avLst/>
          </a:prstGeom>
          <a:noFill/>
        </p:spPr>
        <p:txBody>
          <a:bodyPr wrap="square">
            <a:spAutoFit/>
          </a:bodyPr>
          <a:lstStyle/>
          <a:p>
            <a:pPr marL="342900" indent="-342900" algn="just">
              <a:lnSpc>
                <a:spcPct val="200000"/>
              </a:lnSpc>
              <a:buFont typeface="Wingdings" panose="05000000000000000000" pitchFamily="2" charset="2"/>
              <a:buChar char="n"/>
            </a:pPr>
            <a:r>
              <a:rPr lang="en-US" altLang="zh-CN" sz="2400" dirty="0">
                <a:solidFill>
                  <a:srgbClr val="000000"/>
                </a:solidFill>
                <a:effectLst/>
                <a:latin typeface="微软雅黑" panose="020B0503020204020204" pitchFamily="34" charset="-122"/>
                <a:ea typeface="微软雅黑" panose="020B0503020204020204" pitchFamily="34" charset="-122"/>
              </a:rPr>
              <a:t>2016</a:t>
            </a:r>
            <a:r>
              <a:rPr lang="zh-CN" altLang="zh-CN" sz="2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年，马费成教授在乌镇互联网大会上的一次演讲，就引用了维基百科的例子，说明网民自律、自组织对网络信息资源组织的影响。</a:t>
            </a:r>
            <a:endParaRPr lang="zh-CN" altLang="en-US" sz="24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8ACAE4E-4F7C-4EFE-9418-EDD758A1ACFE}"/>
              </a:ext>
            </a:extLst>
          </p:cNvPr>
          <p:cNvSpPr txBox="1"/>
          <p:nvPr/>
        </p:nvSpPr>
        <p:spPr>
          <a:xfrm>
            <a:off x="1032402" y="953968"/>
            <a:ext cx="8608552" cy="635495"/>
          </a:xfrm>
          <a:prstGeom prst="rect">
            <a:avLst/>
          </a:prstGeom>
          <a:noFill/>
        </p:spPr>
        <p:txBody>
          <a:bodyPr wrap="square">
            <a:spAutoFit/>
          </a:bodyPr>
          <a:lstStyle/>
          <a:p>
            <a:pPr marL="457200" lvl="0" indent="-457200">
              <a:lnSpc>
                <a:spcPct val="150000"/>
              </a:lnSpc>
              <a:buFont typeface="Wingdings" panose="05000000000000000000" pitchFamily="2" charset="2"/>
              <a:buChar char="n"/>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讨论的回应：马费成教授在乌镇的一</a:t>
            </a:r>
            <a:r>
              <a:rPr lang="zh-CN" altLang="en-US" sz="2667" b="1" dirty="0">
                <a:solidFill>
                  <a:srgbClr val="000000"/>
                </a:solidFill>
                <a:latin typeface="微软雅黑" panose="020B0503020204020204" pitchFamily="34" charset="-122"/>
                <a:ea typeface="微软雅黑" panose="020B0503020204020204" pitchFamily="34" charset="-122"/>
              </a:rPr>
              <a:t>次演讲</a:t>
            </a:r>
            <a:endPar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00D716B6-69BF-424B-847A-3560C0B1694E}"/>
              </a:ext>
            </a:extLst>
          </p:cNvPr>
          <p:cNvSpPr/>
          <p:nvPr/>
        </p:nvSpPr>
        <p:spPr>
          <a:xfrm>
            <a:off x="1144411" y="366815"/>
            <a:ext cx="1988043"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信息自组织</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00876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lang="en-US" sz="2400" dirty="0">
                <a:solidFill>
                  <a:prstClr val="black">
                    <a:lumMod val="50000"/>
                    <a:lumOff val="50000"/>
                  </a:prstClr>
                </a:solidFill>
                <a:latin typeface="Impact" panose="020B0806030902050204" pitchFamily="34" charset="0"/>
                <a:ea typeface="微软雅黑"/>
              </a:rPr>
              <a:t>5</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语义数据管理</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840077" y="1591894"/>
            <a:ext cx="8511846" cy="3674211"/>
          </a:xfrm>
          <a:prstGeom prst="rect">
            <a:avLst/>
          </a:prstGeom>
          <a:noFill/>
        </p:spPr>
        <p:txBody>
          <a:bodyPr wrap="square" rtlCol="0">
            <a:spAutoFit/>
          </a:bodyPr>
          <a:lstStyle/>
          <a:p>
            <a:pPr marR="0" lvl="0" indent="457200" algn="just" defTabSz="457200" rtl="0" eaLnBrk="1" fontAlgn="auto" latinLnBrk="0" hangingPunct="1">
              <a:lnSpc>
                <a:spcPct val="20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大规模数据集作为大数据处理的积淀结果，其中的知识信息呈现出多元化、网络化、源数据非结构化以及状态频繁演化等特点，并对以知识复用、发现和增值为核心的知识服务提出了新的挑战。</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语义数据建模</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知识表示</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知识服务计算</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是大数据时代信息组织发展的核心方向。</a:t>
            </a:r>
          </a:p>
        </p:txBody>
      </p:sp>
    </p:spTree>
    <p:extLst>
      <p:ext uri="{BB962C8B-B14F-4D97-AF65-F5344CB8AC3E}">
        <p14:creationId xmlns:p14="http://schemas.microsoft.com/office/powerpoint/2010/main" val="50206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lang="en-US" sz="2400" dirty="0">
                <a:solidFill>
                  <a:prstClr val="black">
                    <a:lumMod val="50000"/>
                    <a:lumOff val="50000"/>
                  </a:prstClr>
                </a:solidFill>
                <a:latin typeface="Impact" panose="020B0806030902050204" pitchFamily="34" charset="0"/>
                <a:ea typeface="微软雅黑"/>
              </a:rPr>
              <a:t>5</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语义数据管理</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804402" cy="3282565"/>
          </a:xfrm>
          <a:prstGeom prst="rect">
            <a:avLst/>
          </a:prstGeom>
          <a:noFill/>
        </p:spPr>
        <p:txBody>
          <a:bodyPr wrap="square" rtlCol="0">
            <a:spAutoFit/>
          </a:bodyPr>
          <a:lstStyle/>
          <a:p>
            <a:pPr marL="457200" marR="0" lvl="0" indent="-457200" algn="l" defTabSz="457200" rtl="0" eaLnBrk="1" fontAlgn="auto" latinLnBrk="0" hangingPunct="1">
              <a:lnSpc>
                <a:spcPct val="20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语义数据建模</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457200" rtl="0" eaLnBrk="1" fontAlgn="auto" latinLnBrk="0" hangingPunct="1">
              <a:lnSpc>
                <a:spcPct val="2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要解决知识组织有效计算问题，首先就是要根据知识需求特点来组织语义数据，其本质就是语义数据建模。因此在进行知识组织时需先探究设计合适的语义数据模型，使语义数据建模既能反映</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上层知识服务准则</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又能在结构上使</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语义数据与知识信息保持一致</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，保证知识组织工作具有直接转换为组织管理语义数据的能力。</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657878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05</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语义数据管理</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804402" cy="4552144"/>
          </a:xfrm>
          <a:prstGeom prst="rect">
            <a:avLst/>
          </a:prstGeom>
          <a:noFill/>
        </p:spPr>
        <p:txBody>
          <a:bodyPr wrap="square" rtlCol="0">
            <a:spAutoFit/>
          </a:bodyPr>
          <a:lstStyle/>
          <a:p>
            <a:pPr marL="457200" marR="0" lvl="0" indent="-457200" algn="l" defTabSz="457200" rtl="0" eaLnBrk="1" fontAlgn="auto" latinLnBrk="0" hangingPunct="1">
              <a:lnSpc>
                <a:spcPct val="20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知识表示</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在数据建模后的知识信息表达，即知识表示，成为知识组织过程中下一个核心关键问题。传统的知识信息的表示主要关注</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事实性知识</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与</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知识规则</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表示。虽然大规模数据情境下的知识组织特点与目标都发生了演变与深化，事实性知识与规则的表示仍是知识表示问题的主要内容之一。因此为更高效适应大规模数据带来的改变，传统知识表示方式需要进行一定程度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优化改进</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，使对事实性知识与知识规则的描述与表示能更有效与自然。除传统知识表示问题外，</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分类知识的表示、时空知识的表示、决策知识的表示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及</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演化知识的表示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亦是大规模数据下知识表示课题中关键性问题。</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32414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05</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语义数据管理</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804402" cy="4090479"/>
          </a:xfrm>
          <a:prstGeom prst="rect">
            <a:avLst/>
          </a:prstGeom>
          <a:noFill/>
        </p:spPr>
        <p:txBody>
          <a:bodyPr wrap="square" rtlCol="0">
            <a:spAutoFit/>
          </a:bodyPr>
          <a:lstStyle/>
          <a:p>
            <a:pPr marL="457200" marR="0" lvl="0" indent="-457200" algn="l" defTabSz="457200" rtl="0" eaLnBrk="1" fontAlgn="auto" latinLnBrk="0" hangingPunct="1">
              <a:lnSpc>
                <a:spcPct val="20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知识服务计算</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大规模数据集的知识库基于语义数据集建立，在领域本体知识的语义数据表现基础上，知识服务计算自然形成了语义数据集上以</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知识查询</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搜索和知识发现</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为代表的知识计算。</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实现知识服务的有效计算是计算观点下知识组织的根本目标</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的复用、发现和增值都需要以底层的知识计算框架为支撑。相对于以往的面向具体任务的语义信息处理工作（如信息抽取、语义理解、信息搜索和知识库查询，等等）而言，大规模数据集上的知识计算将逐步向</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标准化、平台化</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的趋势发展，这个过程需要有更强的计算理论和实践方法做指引与支持。</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7982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05</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语义数据管理</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840077" y="1591894"/>
            <a:ext cx="8511846" cy="3674211"/>
          </a:xfrm>
          <a:prstGeom prst="rect">
            <a:avLst/>
          </a:prstGeom>
          <a:noFill/>
        </p:spPr>
        <p:txBody>
          <a:bodyPr wrap="square" rtlCol="0">
            <a:spAutoFit/>
          </a:bodyPr>
          <a:lstStyle/>
          <a:p>
            <a:pPr marL="0" marR="0" lvl="0" indent="457200" algn="just" defTabSz="457200" rtl="0" eaLnBrk="1" fontAlgn="auto" latinLnBrk="0" hangingPunct="1">
              <a:lnSpc>
                <a:spcPct val="2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大数据时代的到来使得知识本身特性发生改变，并催促知识组织为适应这样一种新情境而改变方向与重点。随着用户对灵敏性及精准性的进一步要求，以</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知识本身特性</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为基础，融合</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语义导向、复杂结构关联</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等对知识组织进行深化革新与优化成为必然的趋势。</a:t>
            </a:r>
          </a:p>
        </p:txBody>
      </p:sp>
    </p:spTree>
    <p:extLst>
      <p:ext uri="{BB962C8B-B14F-4D97-AF65-F5344CB8AC3E}">
        <p14:creationId xmlns:p14="http://schemas.microsoft.com/office/powerpoint/2010/main" val="29650905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00</a:t>
            </a:r>
          </a:p>
        </p:txBody>
      </p:sp>
      <p:sp>
        <p:nvSpPr>
          <p:cNvPr id="13" name="矩形 12"/>
          <p:cNvSpPr/>
          <p:nvPr/>
        </p:nvSpPr>
        <p:spPr>
          <a:xfrm>
            <a:off x="1144411" y="366815"/>
            <a:ext cx="1266691"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思考题</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402500" y="1571921"/>
            <a:ext cx="9386999" cy="4162165"/>
          </a:xfrm>
          <a:prstGeom prst="rect">
            <a:avLst/>
          </a:prstGeom>
          <a:noFill/>
        </p:spPr>
        <p:txBody>
          <a:bodyPr wrap="square" rtlCol="0">
            <a:spAutoFit/>
          </a:bodyPr>
          <a:lstStyle/>
          <a:p>
            <a:pPr marL="0" marR="0" lvl="0" indent="457200" algn="just" defTabSz="457200" rtl="0" eaLnBrk="1" fontAlgn="auto" latinLnBrk="0" hangingPunct="1">
              <a:lnSpc>
                <a:spcPct val="17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综合性门户网站（如：网易）、网络资源指南（如：中国科学院数据云）、搜索引擎（如：百度）、数字图书馆（如：南京大学图书馆或中国国家图书馆）四类网站中选择一个网站，对其组织的对象、结构设置、类目安排、链接等方面进行介绍并评价。</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Tree>
    <p:extLst>
      <p:ext uri="{BB962C8B-B14F-4D97-AF65-F5344CB8AC3E}">
        <p14:creationId xmlns:p14="http://schemas.microsoft.com/office/powerpoint/2010/main" val="33238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8756050" cy="523218"/>
          </a:xfrm>
          <a:prstGeom prst="rect">
            <a:avLst/>
          </a:prstGeom>
        </p:spPr>
        <p:txBody>
          <a:bodyPr wrap="square" lIns="91439" tIns="45719" rIns="91439" bIns="45719">
            <a:spAutoFit/>
          </a:bodyPr>
          <a:lstStyle/>
          <a:p>
            <a:pPr defTabSz="914354">
              <a:defRPr/>
            </a:pPr>
            <a:r>
              <a:rPr lang="zh-CN" altLang="en-US" sz="2800" b="1" dirty="0">
                <a:solidFill>
                  <a:prstClr val="black"/>
                </a:solidFill>
                <a:latin typeface="Agency FB" panose="020B0503020202020204" pitchFamily="34" charset="0"/>
                <a:ea typeface="黑体" panose="02010609060101010101" pitchFamily="49" charset="-122"/>
                <a:cs typeface="Segoe UI" panose="020B0502040204020203" pitchFamily="34" charset="0"/>
              </a:rPr>
              <a:t>文献编目的历史缘起： 两次辩论与 </a:t>
            </a:r>
            <a:r>
              <a:rPr lang="en-US" altLang="zh-CN" sz="2800"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Pannizzi</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 </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91rules</a:t>
            </a:r>
            <a:endParaRPr lang="en-US" altLang="zh-CN" sz="2667" dirty="0">
              <a:solidFill>
                <a:srgbClr val="2E2B25"/>
              </a:solidFill>
              <a:latin typeface="Times New Roman" panose="02020603050405020304" pitchFamily="18" charset="0"/>
              <a:ea typeface="Segoe UI" panose="020B0502040204020203" pitchFamily="34" charset="0"/>
              <a:cs typeface="Times New Roman" panose="02020603050405020304" pitchFamily="18"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sp>
        <p:nvSpPr>
          <p:cNvPr id="9" name="矩形 8"/>
          <p:cNvSpPr/>
          <p:nvPr/>
        </p:nvSpPr>
        <p:spPr>
          <a:xfrm>
            <a:off x="477077" y="1229467"/>
            <a:ext cx="8662955" cy="4958150"/>
          </a:xfrm>
          <a:prstGeom prst="rect">
            <a:avLst/>
          </a:prstGeom>
        </p:spPr>
        <p:txBody>
          <a:bodyPr wrap="square" lIns="91439" tIns="45719" rIns="91439" bIns="45719">
            <a:spAutoFit/>
          </a:bodyPr>
          <a:lstStyle/>
          <a:p>
            <a:pPr algn="just">
              <a:lnSpc>
                <a:spcPct val="150000"/>
              </a:lnSpc>
            </a:pP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1841</a:t>
            </a:r>
            <a:r>
              <a:rPr lang="zh-CN" altLang="zh-CN" sz="2133" dirty="0">
                <a:latin typeface="微软雅黑" panose="020B0503020204020204" pitchFamily="34" charset="-122"/>
                <a:ea typeface="微软雅黑" panose="020B0503020204020204" pitchFamily="34" charset="-122"/>
                <a:cs typeface="Times New Roman" panose="02020603050405020304" pitchFamily="18" charset="0"/>
              </a:rPr>
              <a:t>年</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大英博物院图书馆馆长</a:t>
            </a:r>
            <a:r>
              <a:rPr lang="en-US" altLang="zh-CN" sz="2133" dirty="0" err="1">
                <a:latin typeface="微软雅黑" panose="020B0503020204020204" pitchFamily="34" charset="-122"/>
                <a:ea typeface="微软雅黑" panose="020B0503020204020204" pitchFamily="34" charset="-122"/>
                <a:cs typeface="Times New Roman" panose="02020603050405020304" pitchFamily="18" charset="0"/>
              </a:rPr>
              <a:t>Pannizzi</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带领专门委员会经过几年努力，正式出版了</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大英博物院印本图书著录规则</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，即著名的</a:t>
            </a:r>
            <a:r>
              <a:rPr lang="zh-CN"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91 rules</a:t>
            </a:r>
            <a:r>
              <a:rPr lang="zh-CN"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被称为世界编目史上的“大宪章”，是世界编目史上的开端。</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a:p>
            <a:pPr marL="457189" indent="-457189" algn="just">
              <a:lnSpc>
                <a:spcPct val="150000"/>
              </a:lnSpc>
              <a:buAutoNum type="arabicParenBoth"/>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从分类目录到</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著者字顺目录</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：读者习惯、检索功能、分类错误与编目任务的困难性；</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a:p>
            <a:pPr marL="457189" indent="-457189" algn="just">
              <a:lnSpc>
                <a:spcPct val="150000"/>
              </a:lnSpc>
              <a:buAutoNum type="arabicParenBoth"/>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如果作者有重名，或者作者很多作品，或者读者需要确定目录中的主题？</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带主题索引的著者字顺目录（</a:t>
            </a:r>
            <a:r>
              <a:rPr lang="en-US" altLang="zh-CN"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index of matters</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457189" indent="-457189" algn="just">
              <a:lnSpc>
                <a:spcPct val="150000"/>
              </a:lnSpc>
              <a:buAutoNum type="arabicParenBoth"/>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91</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1841</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月出版</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 The ninety-one rules》</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；查检式目录与描述性目录之辩；</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书目单元（</a:t>
            </a:r>
            <a:r>
              <a:rPr lang="en-US" altLang="zh-CN"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bibliographic unit</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）与文献单元（</a:t>
            </a:r>
            <a:r>
              <a:rPr lang="en-US" altLang="zh-CN"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literacy unit</a:t>
            </a:r>
            <a:r>
              <a:rPr lang="zh-CN" altLang="en-US" sz="213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2" name="图片 1">
            <a:extLst>
              <a:ext uri="{FF2B5EF4-FFF2-40B4-BE49-F238E27FC236}">
                <a16:creationId xmlns:a16="http://schemas.microsoft.com/office/drawing/2014/main" id="{17FBBA7E-3ABC-5C42-B20A-3433B47B70B8}"/>
              </a:ext>
            </a:extLst>
          </p:cNvPr>
          <p:cNvPicPr>
            <a:picLocks noChangeAspect="1"/>
          </p:cNvPicPr>
          <p:nvPr/>
        </p:nvPicPr>
        <p:blipFill>
          <a:blip r:embed="rId4"/>
          <a:stretch>
            <a:fillRect/>
          </a:stretch>
        </p:blipFill>
        <p:spPr>
          <a:xfrm>
            <a:off x="9707286" y="2167543"/>
            <a:ext cx="2068351" cy="2923896"/>
          </a:xfrm>
          <a:prstGeom prst="rect">
            <a:avLst/>
          </a:prstGeom>
        </p:spPr>
      </p:pic>
      <p:sp>
        <p:nvSpPr>
          <p:cNvPr id="5" name="矩形 4"/>
          <p:cNvSpPr/>
          <p:nvPr/>
        </p:nvSpPr>
        <p:spPr>
          <a:xfrm>
            <a:off x="9592749" y="5200768"/>
            <a:ext cx="2297424" cy="748795"/>
          </a:xfrm>
          <a:prstGeom prst="rect">
            <a:avLst/>
          </a:prstGeom>
        </p:spPr>
        <p:txBody>
          <a:bodyPr wrap="none">
            <a:spAutoFit/>
          </a:bodyPr>
          <a:lstStyle/>
          <a:p>
            <a:r>
              <a:rPr lang="en-US" altLang="zh-CN" sz="2133" dirty="0">
                <a:latin typeface="Arial" panose="020B0604020202020204" pitchFamily="34" charset="0"/>
                <a:cs typeface="Arial" panose="020B0604020202020204" pitchFamily="34" charset="0"/>
              </a:rPr>
              <a:t>Anthony </a:t>
            </a:r>
            <a:r>
              <a:rPr lang="en-US" altLang="zh-CN" sz="2133" dirty="0" err="1">
                <a:latin typeface="Arial" panose="020B0604020202020204" pitchFamily="34" charset="0"/>
                <a:cs typeface="Arial" panose="020B0604020202020204" pitchFamily="34" charset="0"/>
              </a:rPr>
              <a:t>Pannizzi</a:t>
            </a:r>
            <a:endParaRPr lang="en-US" altLang="zh-CN" sz="2133" dirty="0">
              <a:latin typeface="Arial" panose="020B0604020202020204" pitchFamily="34" charset="0"/>
              <a:cs typeface="Arial" panose="020B0604020202020204" pitchFamily="34" charset="0"/>
            </a:endParaRPr>
          </a:p>
          <a:p>
            <a:r>
              <a:rPr lang="zh-CN" altLang="en-US" sz="2133" dirty="0">
                <a:latin typeface="Arial" panose="020B0604020202020204" pitchFamily="34" charset="0"/>
                <a:cs typeface="Arial" panose="020B0604020202020204" pitchFamily="34" charset="0"/>
              </a:rPr>
              <a:t>（</a:t>
            </a:r>
            <a:r>
              <a:rPr lang="en-US" altLang="zh-CN" sz="2133" dirty="0">
                <a:latin typeface="Arial" panose="020B0604020202020204" pitchFamily="34" charset="0"/>
                <a:cs typeface="Arial" panose="020B0604020202020204" pitchFamily="34" charset="0"/>
              </a:rPr>
              <a:t>1797-1879</a:t>
            </a:r>
            <a:r>
              <a:rPr lang="zh-CN" altLang="en-US" sz="2133" dirty="0">
                <a:latin typeface="Arial" panose="020B0604020202020204" pitchFamily="34" charset="0"/>
                <a:cs typeface="Arial" panose="020B0604020202020204" pitchFamily="34" charset="0"/>
              </a:rPr>
              <a:t>）</a:t>
            </a:r>
            <a:endParaRPr lang="en-US" altLang="zh-CN" sz="21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42883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00</a:t>
            </a:r>
          </a:p>
        </p:txBody>
      </p:sp>
      <p:sp>
        <p:nvSpPr>
          <p:cNvPr id="13" name="矩形 12"/>
          <p:cNvSpPr/>
          <p:nvPr/>
        </p:nvSpPr>
        <p:spPr>
          <a:xfrm>
            <a:off x="1144411" y="366815"/>
            <a:ext cx="1627367"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阅读材料</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979514" y="1061144"/>
            <a:ext cx="10162889" cy="5261761"/>
          </a:xfrm>
          <a:prstGeom prst="rect">
            <a:avLst/>
          </a:prstGeom>
          <a:noFill/>
        </p:spPr>
        <p:txBody>
          <a:bodyPr wrap="square" rtlCol="0">
            <a:spAutoFit/>
          </a:bodyPr>
          <a:lstStyle/>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李旭晖</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秦书倩</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吴燕秋</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从计算角度看大规模数据中的知识组织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图书情报知识</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,2018(6):94-102.</a:t>
            </a:r>
          </a:p>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储节旺</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李莹莹</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国外</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MOOC</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网站信息资源组织比较研究</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图书馆学研究</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2016(12):45-49.</a:t>
            </a:r>
          </a:p>
          <a:p>
            <a:pPr marL="0" marR="0" lvl="0" indent="0" algn="just" defTabSz="457200" rtl="0" eaLnBrk="1" fontAlgn="auto" latinLnBrk="0" hangingPunct="1">
              <a:lnSpc>
                <a:spcPct val="170000"/>
              </a:lnSpc>
              <a:spcBef>
                <a:spcPts val="0"/>
              </a:spcBef>
              <a:spcAft>
                <a:spcPts val="0"/>
              </a:spcAft>
              <a:buClrTx/>
              <a:buSzTx/>
              <a:buFontTx/>
              <a:buNone/>
              <a:tabLst/>
              <a:defRPr/>
            </a:pPr>
            <a:r>
              <a:rPr lang="en-US" altLang="zh-CN" dirty="0">
                <a:solidFill>
                  <a:srgbClr val="000000"/>
                </a:solidFill>
                <a:latin typeface="微软雅黑" panose="020B0503020204020204" pitchFamily="34" charset="-122"/>
                <a:ea typeface="微软雅黑" panose="020B0503020204020204" pitchFamily="34" charset="-122"/>
              </a:rPr>
              <a:t>【3】</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索传军</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网络信息资源组织研究的新视角</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图书情报工作</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2013(7):5-12.</a:t>
            </a:r>
          </a:p>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鲁晓明</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王博文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詹刘寒</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淘宝网商品信息组织分析</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图书情报工作</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2013(s2):244-248.</a:t>
            </a:r>
          </a:p>
          <a:p>
            <a:pPr lvl="0" algn="just">
              <a:lnSpc>
                <a:spcPct val="170000"/>
              </a:lnSpc>
              <a:defRPr/>
            </a:pPr>
            <a:r>
              <a:rPr lang="en-US" altLang="zh-CN" dirty="0">
                <a:solidFill>
                  <a:srgbClr val="000000"/>
                </a:solidFill>
                <a:latin typeface="微软雅黑" panose="020B0503020204020204" pitchFamily="34" charset="-122"/>
                <a:ea typeface="微软雅黑" panose="020B0503020204020204" pitchFamily="34" charset="-122"/>
              </a:rPr>
              <a:t>【5】</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胡阿沛</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基于人人网的社交网站信息组织研究</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图书情报工作</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2013(s2):249-251.</a:t>
            </a:r>
          </a:p>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【6】</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王晓光</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宋宁远</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语义出版物的内容组织架构研究</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基于纳米出版物和微型出版物的比较分析</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出版科学</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2017, 25(4):20-27.</a:t>
            </a:r>
          </a:p>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【7】</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李育嫦</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网络信息组织中的分类法与主题法</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情报资料工作</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2004(3):31-33.</a:t>
            </a:r>
          </a:p>
          <a:p>
            <a:pPr marL="0" marR="0" lvl="0" indent="0" algn="just" defTabSz="457200" rtl="0" eaLnBrk="1" fontAlgn="auto" latinLnBrk="0" hangingPunct="1">
              <a:lnSpc>
                <a:spcPct val="17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叶继元</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信息组织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电子工业出版社</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2015.(</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第</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章信息描述语言）</a:t>
            </a:r>
          </a:p>
          <a:p>
            <a:pPr marL="0" marR="0" lvl="0" indent="0" algn="just" defTabSz="457200" rtl="0" eaLnBrk="1" fontAlgn="auto" latinLnBrk="0" hangingPunct="1">
              <a:lnSpc>
                <a:spcPct val="170000"/>
              </a:lnSpc>
              <a:spcBef>
                <a:spcPts val="0"/>
              </a:spcBef>
              <a:spcAft>
                <a:spcPts val="0"/>
              </a:spcAft>
              <a:buClrTx/>
              <a:buSzTx/>
              <a:buFontTx/>
              <a:buNone/>
              <a:tabLst/>
              <a:defRPr/>
            </a:pPr>
            <a:r>
              <a:rPr lang="en-US" altLang="zh-CN" dirty="0">
                <a:solidFill>
                  <a:srgbClr val="000000"/>
                </a:solidFill>
                <a:latin typeface="微软雅黑" panose="020B0503020204020204" pitchFamily="34" charset="-122"/>
                <a:ea typeface="微软雅黑" panose="020B0503020204020204" pitchFamily="34" charset="-122"/>
              </a:rPr>
              <a:t>【9】</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马张华</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信息组织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 </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清华大学出版社</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2008.(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第</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章 分类法，第</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章 主题法</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93159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文献编目的思想变革</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939159" y="941807"/>
            <a:ext cx="8178145" cy="3111942"/>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667" b="1" dirty="0">
                <a:latin typeface="微软雅黑" panose="020B0503020204020204" pitchFamily="34" charset="-122"/>
                <a:ea typeface="微软雅黑" panose="020B0503020204020204" pitchFamily="34" charset="-122"/>
                <a:cs typeface="Times New Roman" panose="02020603050405020304" pitchFamily="18" charset="0"/>
              </a:rPr>
              <a:t>奥斯本与</a:t>
            </a:r>
            <a:r>
              <a:rPr lang="en-US" altLang="zh-CN" sz="2667"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667" b="1" dirty="0">
                <a:latin typeface="微软雅黑" panose="020B0503020204020204" pitchFamily="34" charset="-122"/>
                <a:ea typeface="微软雅黑" panose="020B0503020204020204" pitchFamily="34" charset="-122"/>
                <a:cs typeface="Times New Roman" panose="02020603050405020304" pitchFamily="18" charset="0"/>
              </a:rPr>
              <a:t>编目危机</a:t>
            </a:r>
            <a:r>
              <a:rPr lang="en-US" altLang="zh-CN" sz="2667"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133" dirty="0">
              <a:latin typeface="Agency FB" panose="020B0503020202020204" pitchFamily="34" charset="0"/>
              <a:ea typeface="SimSun" panose="02010600030101010101" pitchFamily="2" charset="-122"/>
            </a:endParaRPr>
          </a:p>
          <a:p>
            <a:pPr>
              <a:lnSpc>
                <a:spcPct val="150000"/>
              </a:lnSpc>
            </a:pPr>
            <a:r>
              <a:rPr lang="zh-CN" altLang="en-US" sz="2133" dirty="0">
                <a:latin typeface="微软雅黑" panose="020B0503020204020204" pitchFamily="34" charset="-122"/>
                <a:ea typeface="微软雅黑" panose="020B0503020204020204" pitchFamily="34" charset="-122"/>
              </a:rPr>
              <a:t>（</a:t>
            </a:r>
            <a:r>
              <a:rPr lang="en-US" altLang="zh-CN" sz="2133" dirty="0">
                <a:latin typeface="微软雅黑" panose="020B0503020204020204" pitchFamily="34" charset="-122"/>
                <a:ea typeface="微软雅黑" panose="020B0503020204020204" pitchFamily="34" charset="-122"/>
              </a:rPr>
              <a:t>1</a:t>
            </a:r>
            <a:r>
              <a:rPr lang="zh-CN" altLang="en-US" sz="2133" dirty="0">
                <a:latin typeface="微软雅黑" panose="020B0503020204020204" pitchFamily="34" charset="-122"/>
                <a:ea typeface="微软雅黑" panose="020B0503020204020204" pitchFamily="34" charset="-122"/>
              </a:rPr>
              <a:t>）盛行条文主义（</a:t>
            </a:r>
            <a:r>
              <a:rPr lang="en-US" altLang="zh-CN" sz="2133" dirty="0">
                <a:latin typeface="微软雅黑" panose="020B0503020204020204" pitchFamily="34" charset="-122"/>
                <a:ea typeface="微软雅黑" panose="020B0503020204020204" pitchFamily="34" charset="-122"/>
              </a:rPr>
              <a:t>legalistic</a:t>
            </a:r>
            <a:r>
              <a:rPr lang="zh-CN" altLang="en-US" sz="2133" dirty="0">
                <a:latin typeface="微软雅黑" panose="020B0503020204020204" pitchFamily="34" charset="-122"/>
                <a:ea typeface="微软雅黑" panose="020B0503020204020204" pitchFamily="34" charset="-122"/>
              </a:rPr>
              <a:t>）、完美主义</a:t>
            </a:r>
            <a:r>
              <a:rPr lang="en-US" altLang="zh-CN" sz="2133" dirty="0">
                <a:latin typeface="微软雅黑" panose="020B0503020204020204" pitchFamily="34" charset="-122"/>
                <a:ea typeface="微软雅黑" panose="020B0503020204020204" pitchFamily="34" charset="-122"/>
              </a:rPr>
              <a:t>(perfectionism)</a:t>
            </a:r>
            <a:r>
              <a:rPr lang="zh-CN" altLang="en-US" sz="2133" dirty="0">
                <a:latin typeface="微软雅黑" panose="020B0503020204020204" pitchFamily="34" charset="-122"/>
                <a:ea typeface="微软雅黑" panose="020B0503020204020204" pitchFamily="34" charset="-122"/>
              </a:rPr>
              <a:t>和书目主义</a:t>
            </a:r>
            <a:r>
              <a:rPr lang="en-US" altLang="zh-CN" sz="2133" dirty="0">
                <a:latin typeface="微软雅黑" panose="020B0503020204020204" pitchFamily="34" charset="-122"/>
                <a:ea typeface="微软雅黑" panose="020B0503020204020204" pitchFamily="34" charset="-122"/>
              </a:rPr>
              <a:t>(bibliographical cataloging)</a:t>
            </a:r>
            <a:r>
              <a:rPr lang="zh-CN" altLang="en-US" sz="2133" dirty="0">
                <a:latin typeface="微软雅黑" panose="020B0503020204020204" pitchFamily="34" charset="-122"/>
                <a:ea typeface="微软雅黑" panose="020B0503020204020204" pitchFamily="34" charset="-122"/>
              </a:rPr>
              <a:t>三种编目之风，编目规则过于复杂，款目重复。</a:t>
            </a:r>
            <a:endParaRPr lang="en-US" altLang="zh-CN" sz="2133" dirty="0">
              <a:latin typeface="微软雅黑" panose="020B0503020204020204" pitchFamily="34" charset="-122"/>
              <a:ea typeface="微软雅黑" panose="020B0503020204020204" pitchFamily="34" charset="-122"/>
            </a:endParaRPr>
          </a:p>
          <a:p>
            <a:pPr>
              <a:lnSpc>
                <a:spcPct val="150000"/>
              </a:lnSpc>
            </a:pPr>
            <a:r>
              <a:rPr lang="zh-CN" altLang="en-US" sz="2133" dirty="0">
                <a:latin typeface="微软雅黑" panose="020B0503020204020204" pitchFamily="34" charset="-122"/>
                <a:ea typeface="微软雅黑" panose="020B0503020204020204" pitchFamily="34" charset="-122"/>
              </a:rPr>
              <a:t>（</a:t>
            </a:r>
            <a:r>
              <a:rPr lang="en-US" altLang="zh-CN" sz="2133" dirty="0">
                <a:latin typeface="微软雅黑" panose="020B0503020204020204" pitchFamily="34" charset="-122"/>
                <a:ea typeface="微软雅黑" panose="020B0503020204020204" pitchFamily="34" charset="-122"/>
              </a:rPr>
              <a:t>2</a:t>
            </a:r>
            <a:r>
              <a:rPr lang="zh-CN" altLang="en-US" sz="2133" dirty="0">
                <a:latin typeface="微软雅黑" panose="020B0503020204020204" pitchFamily="34" charset="-122"/>
                <a:ea typeface="微软雅黑" panose="020B0503020204020204" pitchFamily="34" charset="-122"/>
              </a:rPr>
              <a:t>）国会图书馆的待编书籍大量积压，形成了编目规则越来越细，书籍积压越来越严重。</a:t>
            </a:r>
            <a:endParaRPr lang="en-US" altLang="zh-CN"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00E0F7B-7768-734C-8893-B5C0613F775E}"/>
              </a:ext>
            </a:extLst>
          </p:cNvPr>
          <p:cNvPicPr>
            <a:picLocks noChangeAspect="1"/>
          </p:cNvPicPr>
          <p:nvPr/>
        </p:nvPicPr>
        <p:blipFill>
          <a:blip r:embed="rId4"/>
          <a:stretch>
            <a:fillRect/>
          </a:stretch>
        </p:blipFill>
        <p:spPr>
          <a:xfrm>
            <a:off x="9076862" y="1099145"/>
            <a:ext cx="1988779" cy="2706065"/>
          </a:xfrm>
          <a:prstGeom prst="rect">
            <a:avLst/>
          </a:prstGeom>
        </p:spPr>
      </p:pic>
      <p:sp>
        <p:nvSpPr>
          <p:cNvPr id="10" name="文本框 9">
            <a:extLst>
              <a:ext uri="{FF2B5EF4-FFF2-40B4-BE49-F238E27FC236}">
                <a16:creationId xmlns:a16="http://schemas.microsoft.com/office/drawing/2014/main" id="{59E5919D-D7DB-9540-BA3D-26C98A521832}"/>
              </a:ext>
            </a:extLst>
          </p:cNvPr>
          <p:cNvSpPr txBox="1"/>
          <p:nvPr/>
        </p:nvSpPr>
        <p:spPr>
          <a:xfrm>
            <a:off x="939172" y="3879871"/>
            <a:ext cx="11203587" cy="4143570"/>
          </a:xfrm>
          <a:prstGeom prst="rect">
            <a:avLst/>
          </a:prstGeom>
          <a:noFill/>
        </p:spPr>
        <p:txBody>
          <a:bodyPr wrap="square" rtlCol="0">
            <a:spAutoFit/>
          </a:bodyPr>
          <a:lstStyle/>
          <a:p>
            <a:pPr>
              <a:lnSpc>
                <a:spcPct val="150000"/>
              </a:lnSpc>
            </a:pPr>
            <a:r>
              <a:rPr lang="zh-CN" altLang="en-US" sz="2133" b="1" dirty="0">
                <a:solidFill>
                  <a:srgbClr val="FF0000"/>
                </a:solidFill>
                <a:latin typeface="微软雅黑" panose="020B0503020204020204" pitchFamily="34" charset="-122"/>
                <a:ea typeface="微软雅黑" panose="020B0503020204020204" pitchFamily="34" charset="-122"/>
              </a:rPr>
              <a:t>实用主义</a:t>
            </a:r>
            <a:r>
              <a:rPr lang="en-US" altLang="zh-CN" sz="2133" b="1" dirty="0">
                <a:solidFill>
                  <a:srgbClr val="FF0000"/>
                </a:solidFill>
                <a:latin typeface="微软雅黑" panose="020B0503020204020204" pitchFamily="34" charset="-122"/>
                <a:ea typeface="微软雅黑" panose="020B0503020204020204" pitchFamily="34" charset="-122"/>
              </a:rPr>
              <a:t>(pragmatic)</a:t>
            </a:r>
            <a:r>
              <a:rPr lang="zh-CN" altLang="en-US" sz="2133" b="1" dirty="0">
                <a:solidFill>
                  <a:srgbClr val="FF0000"/>
                </a:solidFill>
                <a:latin typeface="微软雅黑" panose="020B0503020204020204" pitchFamily="34" charset="-122"/>
                <a:ea typeface="微软雅黑" panose="020B0503020204020204" pitchFamily="34" charset="-122"/>
              </a:rPr>
              <a:t>编目原则：</a:t>
            </a:r>
            <a:endParaRPr lang="en-US" altLang="zh-CN" sz="2133" b="1" dirty="0">
              <a:solidFill>
                <a:srgbClr val="FF0000"/>
              </a:solidFill>
              <a:latin typeface="微软雅黑" panose="020B0503020204020204" pitchFamily="34" charset="-122"/>
              <a:ea typeface="微软雅黑" panose="020B0503020204020204" pitchFamily="34" charset="-122"/>
            </a:endParaRPr>
          </a:p>
          <a:p>
            <a:pPr marL="380990" indent="-380990">
              <a:lnSpc>
                <a:spcPct val="150000"/>
              </a:lnSpc>
              <a:buFont typeface="Arial" panose="020B0604020202020204" pitchFamily="34" charset="0"/>
              <a:buChar char="•"/>
            </a:pPr>
            <a:r>
              <a:rPr lang="zh-CN" altLang="en-US" sz="2133" dirty="0">
                <a:latin typeface="微软雅黑" panose="020B0503020204020204" pitchFamily="34" charset="-122"/>
                <a:ea typeface="微软雅黑" panose="020B0503020204020204" pitchFamily="34" charset="-122"/>
              </a:rPr>
              <a:t>简化编目规则，充分尊重编目员的判断力和处理问题的能力，灵活地运用规则；</a:t>
            </a:r>
            <a:endParaRPr lang="en-US" altLang="zh-CN" sz="2133" dirty="0">
              <a:latin typeface="微软雅黑" panose="020B0503020204020204" pitchFamily="34" charset="-122"/>
              <a:ea typeface="微软雅黑" panose="020B0503020204020204" pitchFamily="34" charset="-122"/>
            </a:endParaRPr>
          </a:p>
          <a:p>
            <a:pPr marL="380990" indent="-380990">
              <a:lnSpc>
                <a:spcPct val="150000"/>
              </a:lnSpc>
              <a:buClr>
                <a:srgbClr val="7030A0"/>
              </a:buClr>
              <a:buFont typeface="Arial" panose="020B0604020202020204" pitchFamily="34" charset="0"/>
              <a:buChar char="•"/>
            </a:pPr>
            <a:r>
              <a:rPr lang="zh-CN" altLang="en-US" sz="2133" dirty="0">
                <a:latin typeface="微软雅黑" panose="020B0503020204020204" pitchFamily="34" charset="-122"/>
                <a:ea typeface="微软雅黑" panose="020B0503020204020204" pitchFamily="34" charset="-122"/>
              </a:rPr>
              <a:t>针对不同图书馆的类型而制定；</a:t>
            </a:r>
            <a:endParaRPr lang="en-US" altLang="zh-CN" sz="2133" dirty="0">
              <a:latin typeface="微软雅黑" panose="020B0503020204020204" pitchFamily="34" charset="-122"/>
              <a:ea typeface="微软雅黑" panose="020B0503020204020204" pitchFamily="34" charset="-122"/>
            </a:endParaRPr>
          </a:p>
          <a:p>
            <a:pPr marL="380990" indent="-380990">
              <a:lnSpc>
                <a:spcPct val="150000"/>
              </a:lnSpc>
              <a:buClr>
                <a:srgbClr val="7030A0"/>
              </a:buClr>
              <a:buFont typeface="Arial" panose="020B0604020202020204" pitchFamily="34" charset="0"/>
              <a:buChar char="•"/>
            </a:pPr>
            <a:r>
              <a:rPr lang="zh-CN" altLang="en-US" sz="2133" dirty="0">
                <a:latin typeface="微软雅黑" panose="020B0503020204020204" pitchFamily="34" charset="-122"/>
                <a:ea typeface="微软雅黑" panose="020B0503020204020204" pitchFamily="34" charset="-122"/>
              </a:rPr>
              <a:t>编目规则应当少而简单，尽量体现通用规则；</a:t>
            </a:r>
            <a:endParaRPr lang="en-US" altLang="zh-CN" sz="2133" dirty="0">
              <a:latin typeface="微软雅黑" panose="020B0503020204020204" pitchFamily="34" charset="-122"/>
              <a:ea typeface="微软雅黑" panose="020B0503020204020204" pitchFamily="34" charset="-122"/>
            </a:endParaRPr>
          </a:p>
          <a:p>
            <a:pPr marL="380990" indent="-380990">
              <a:lnSpc>
                <a:spcPct val="150000"/>
              </a:lnSpc>
              <a:buClr>
                <a:srgbClr val="7030A0"/>
              </a:buClr>
              <a:buFont typeface="Arial" panose="020B0604020202020204" pitchFamily="34" charset="0"/>
              <a:buChar char="•"/>
            </a:pPr>
            <a:r>
              <a:rPr lang="zh-CN" altLang="en-US" sz="2133" dirty="0">
                <a:latin typeface="微软雅黑" panose="020B0503020204020204" pitchFamily="34" charset="-122"/>
                <a:ea typeface="微软雅黑" panose="020B0503020204020204" pitchFamily="34" charset="-122"/>
              </a:rPr>
              <a:t>编目员智慧的发挥。</a:t>
            </a:r>
            <a:endParaRPr lang="en-US" altLang="zh-CN" sz="2133" dirty="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Agency FB" panose="020B0503020202020204" pitchFamily="34" charset="0"/>
            </a:endParaRPr>
          </a:p>
          <a:p>
            <a:pPr>
              <a:lnSpc>
                <a:spcPct val="150000"/>
              </a:lnSpc>
            </a:pPr>
            <a:endParaRPr lang="zh-CN" altLang="en-US" sz="2400" dirty="0">
              <a:latin typeface="Agency FB" panose="020B0503020202020204" pitchFamily="34" charset="0"/>
            </a:endParaRPr>
          </a:p>
          <a:p>
            <a:pPr>
              <a:lnSpc>
                <a:spcPct val="150000"/>
              </a:lnSpc>
            </a:pPr>
            <a:endParaRPr lang="en-US" altLang="zh-CN" sz="2400" dirty="0">
              <a:latin typeface="Agency FB" panose="020B0503020202020204" pitchFamily="34" charset="0"/>
            </a:endParaRPr>
          </a:p>
        </p:txBody>
      </p:sp>
      <p:sp>
        <p:nvSpPr>
          <p:cNvPr id="5" name="矩形 4"/>
          <p:cNvSpPr/>
          <p:nvPr/>
        </p:nvSpPr>
        <p:spPr>
          <a:xfrm>
            <a:off x="8726762" y="3817609"/>
            <a:ext cx="2863837" cy="646331"/>
          </a:xfrm>
          <a:prstGeom prst="rect">
            <a:avLst/>
          </a:prstGeom>
        </p:spPr>
        <p:txBody>
          <a:bodyPr wrap="square">
            <a:spAutoFit/>
          </a:bodyPr>
          <a:lstStyle/>
          <a:p>
            <a:pPr algn="ctr"/>
            <a:r>
              <a:rPr lang="en-US" altLang="zh-CN" dirty="0">
                <a:latin typeface="Arial" panose="020B0604020202020204" pitchFamily="34" charset="0"/>
                <a:cs typeface="Arial" panose="020B0604020202020204" pitchFamily="34" charset="0"/>
              </a:rPr>
              <a:t>Andrew </a:t>
            </a:r>
            <a:r>
              <a:rPr lang="en-US" altLang="zh-CN" dirty="0" err="1">
                <a:latin typeface="Arial" panose="020B0604020202020204" pitchFamily="34" charset="0"/>
                <a:cs typeface="Arial" panose="020B0604020202020204" pitchFamily="34" charset="0"/>
              </a:rPr>
              <a:t>Delbridge</a:t>
            </a:r>
            <a:r>
              <a:rPr lang="en-US" altLang="zh-CN" dirty="0">
                <a:latin typeface="Arial" panose="020B0604020202020204" pitchFamily="34" charset="0"/>
                <a:cs typeface="Arial" panose="020B0604020202020204" pitchFamily="34" charset="0"/>
              </a:rPr>
              <a:t> Osborn        1902-1997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342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文献编目的思想变革</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626636"/>
            <a:ext cx="9695072" cy="4219810"/>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zh-CN" sz="2667" b="1" dirty="0">
                <a:latin typeface="微软雅黑" panose="020B0503020204020204" pitchFamily="34" charset="-122"/>
                <a:ea typeface="微软雅黑" panose="020B0503020204020204" pitchFamily="34" charset="-122"/>
              </a:rPr>
              <a:t>柳别斯基（</a:t>
            </a:r>
            <a:r>
              <a:rPr lang="en-US" altLang="zh-CN" sz="2667" b="1" dirty="0" err="1">
                <a:latin typeface="微软雅黑" panose="020B0503020204020204" pitchFamily="34" charset="-122"/>
                <a:ea typeface="微软雅黑" panose="020B0503020204020204" pitchFamily="34" charset="-122"/>
              </a:rPr>
              <a:t>Lubetzky</a:t>
            </a:r>
            <a:r>
              <a:rPr lang="zh-CN" altLang="zh-CN"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编目规则与原则</a:t>
            </a:r>
            <a:r>
              <a:rPr lang="en-US" altLang="zh-CN" sz="2667" b="1" dirty="0">
                <a:latin typeface="微软雅黑" panose="020B0503020204020204" pitchFamily="34" charset="-122"/>
                <a:ea typeface="微软雅黑" panose="020B0503020204020204" pitchFamily="34" charset="-122"/>
              </a:rPr>
              <a:t>》</a:t>
            </a:r>
          </a:p>
          <a:p>
            <a:pPr>
              <a:lnSpc>
                <a:spcPct val="150000"/>
              </a:lnSpc>
            </a:pPr>
            <a:endParaRPr lang="en-US" altLang="zh-CN" sz="2667" b="1" dirty="0">
              <a:latin typeface="华文中宋" panose="02010600040101010101" pitchFamily="2" charset="-122"/>
              <a:ea typeface="华文中宋" panose="02010600040101010101" pitchFamily="2" charset="-122"/>
            </a:endParaRPr>
          </a:p>
          <a:p>
            <a:pPr>
              <a:lnSpc>
                <a:spcPct val="150000"/>
              </a:lnSpc>
            </a:pPr>
            <a:r>
              <a:rPr lang="zh-CN" altLang="zh-CN" sz="2133" b="1" dirty="0">
                <a:latin typeface="Times New Roman" panose="02020603050405020304" pitchFamily="18" charset="0"/>
                <a:ea typeface="微软雅黑" panose="020B0503020204020204" pitchFamily="34" charset="-122"/>
                <a:cs typeface="Times New Roman" panose="02020603050405020304" pitchFamily="18" charset="0"/>
              </a:rPr>
              <a:t>文献组织</a:t>
            </a:r>
            <a:r>
              <a:rPr lang="zh-CN" altLang="en-US" sz="2133" b="1" dirty="0">
                <a:latin typeface="Times New Roman" panose="02020603050405020304" pitchFamily="18" charset="0"/>
                <a:ea typeface="微软雅黑" panose="020B0503020204020204" pitchFamily="34" charset="-122"/>
                <a:cs typeface="Times New Roman" panose="02020603050405020304" pitchFamily="18" charset="0"/>
              </a:rPr>
              <a:t>基本</a:t>
            </a:r>
            <a:r>
              <a:rPr lang="zh-CN" altLang="zh-CN" sz="2133" b="1" dirty="0">
                <a:latin typeface="Times New Roman" panose="02020603050405020304" pitchFamily="18" charset="0"/>
                <a:ea typeface="微软雅黑" panose="020B0503020204020204" pitchFamily="34" charset="-122"/>
                <a:cs typeface="Times New Roman" panose="02020603050405020304" pitchFamily="18" charset="0"/>
              </a:rPr>
              <a:t>原则</a:t>
            </a:r>
            <a:r>
              <a:rPr lang="zh-CN" altLang="en-US" sz="2133"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33"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）目录的首要功能是检索功能，其次是汇集功能。</a:t>
            </a:r>
            <a:endParaRPr lang="en-US" altLang="zh-CN" sz="2133"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33"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）应该更加重视目录编制的</a:t>
            </a:r>
            <a:r>
              <a:rPr lang="zh-CN" altLang="en-US" sz="2133"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经济性</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33"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有效性</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33" dirty="0">
              <a:latin typeface="Times New Roman" panose="02020603050405020304" pitchFamily="18" charset="0"/>
              <a:ea typeface="微软雅黑" panose="020B0503020204020204" pitchFamily="34" charset="-122"/>
              <a:cs typeface="Times New Roman" panose="02020603050405020304" pitchFamily="18" charset="0"/>
            </a:endParaRPr>
          </a:p>
          <a:p>
            <a:pPr indent="609585">
              <a:lnSpc>
                <a:spcPct val="150000"/>
              </a:lnSpc>
            </a:pPr>
            <a:endParaRPr lang="en-US" altLang="zh-CN" sz="2133"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柳别斯基的编目理论促成了 </a:t>
            </a:r>
            <a:r>
              <a:rPr lang="en-US" altLang="zh-CN" sz="2133" dirty="0">
                <a:latin typeface="Times New Roman" panose="02020603050405020304" pitchFamily="18" charset="0"/>
                <a:ea typeface="微软雅黑" panose="020B0503020204020204" pitchFamily="34" charset="-122"/>
                <a:cs typeface="Times New Roman" panose="02020603050405020304" pitchFamily="18" charset="0"/>
              </a:rPr>
              <a:t>1961</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年国际编目原则会议的召开，也为 </a:t>
            </a:r>
            <a:r>
              <a:rPr lang="en-US" altLang="zh-CN" sz="2133" dirty="0">
                <a:latin typeface="Times New Roman" panose="02020603050405020304" pitchFamily="18" charset="0"/>
                <a:ea typeface="微软雅黑" panose="020B0503020204020204" pitchFamily="34" charset="-122"/>
                <a:cs typeface="Times New Roman" panose="02020603050405020304" pitchFamily="18" charset="0"/>
              </a:rPr>
              <a:t>AACR</a:t>
            </a:r>
            <a:r>
              <a:rPr lang="zh-CN" altLang="en-US" sz="2133" dirty="0">
                <a:latin typeface="Times New Roman" panose="02020603050405020304" pitchFamily="18" charset="0"/>
                <a:ea typeface="微软雅黑" panose="020B0503020204020204" pitchFamily="34" charset="-122"/>
                <a:cs typeface="Times New Roman" panose="02020603050405020304" pitchFamily="18" charset="0"/>
              </a:rPr>
              <a:t>的出版奠定了理论基础。</a:t>
            </a:r>
            <a:endParaRPr kumimoji="1" lang="en-US" altLang="zh-CN" sz="2133"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8607062" y="1144847"/>
            <a:ext cx="2231730" cy="2359664"/>
          </a:xfrm>
          <a:prstGeom prst="rect">
            <a:avLst/>
          </a:prstGeom>
        </p:spPr>
      </p:pic>
      <p:sp>
        <p:nvSpPr>
          <p:cNvPr id="5" name="矩形 4"/>
          <p:cNvSpPr/>
          <p:nvPr/>
        </p:nvSpPr>
        <p:spPr>
          <a:xfrm>
            <a:off x="8675204" y="3663134"/>
            <a:ext cx="2095445" cy="646331"/>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Seymour </a:t>
            </a:r>
            <a:r>
              <a:rPr lang="en-US" altLang="zh-CN" dirty="0" err="1">
                <a:latin typeface="Arial" panose="020B0604020202020204" pitchFamily="34" charset="0"/>
                <a:cs typeface="Arial" panose="020B0604020202020204" pitchFamily="34" charset="0"/>
              </a:rPr>
              <a:t>Lubetzky</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1898-2003</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57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2"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文献编目类型</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807556" y="1189711"/>
            <a:ext cx="7642787" cy="4547783"/>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667" b="1" dirty="0">
                <a:latin typeface="微软雅黑" panose="020B0503020204020204" pitchFamily="34" charset="-122"/>
                <a:ea typeface="微软雅黑" panose="020B0503020204020204" pitchFamily="34" charset="-122"/>
              </a:rPr>
              <a:t>卡片式编目</a:t>
            </a:r>
            <a:endParaRPr lang="en-US" altLang="zh-CN" sz="2667" b="1" dirty="0">
              <a:latin typeface="微软雅黑" panose="020B0503020204020204" pitchFamily="34" charset="-122"/>
              <a:ea typeface="微软雅黑" panose="020B0503020204020204" pitchFamily="34" charset="-122"/>
            </a:endParaRPr>
          </a:p>
          <a:p>
            <a:pPr marL="342900" indent="-342900" algn="just">
              <a:lnSpc>
                <a:spcPct val="200000"/>
              </a:lnSpc>
              <a:buFont typeface="Arial" panose="020B0604020202020204" pitchFamily="34" charset="0"/>
              <a:buChar char="•"/>
            </a:pPr>
            <a:r>
              <a:rPr lang="en-US" altLang="zh-CN" sz="2133" dirty="0">
                <a:latin typeface="微软雅黑" panose="020B0503020204020204" pitchFamily="34" charset="-122"/>
                <a:ea typeface="微软雅黑" panose="020B0503020204020204" pitchFamily="34" charset="-122"/>
              </a:rPr>
              <a:t>1861</a:t>
            </a:r>
            <a:r>
              <a:rPr lang="zh-CN" altLang="en-US" sz="2133" dirty="0">
                <a:latin typeface="微软雅黑" panose="020B0503020204020204" pitchFamily="34" charset="-122"/>
                <a:ea typeface="微软雅黑" panose="020B0503020204020204" pitchFamily="34" charset="-122"/>
              </a:rPr>
              <a:t>年美国哈佛大学图书馆首创使用，</a:t>
            </a:r>
            <a:r>
              <a:rPr lang="en-US" altLang="zh-CN" sz="2133" dirty="0">
                <a:latin typeface="微软雅黑" panose="020B0503020204020204" pitchFamily="34" charset="-122"/>
                <a:ea typeface="微软雅黑" panose="020B0503020204020204" pitchFamily="34" charset="-122"/>
              </a:rPr>
              <a:t>1877</a:t>
            </a:r>
            <a:r>
              <a:rPr lang="zh-CN" altLang="en-US" sz="2133" dirty="0">
                <a:latin typeface="微软雅黑" panose="020B0503020204020204" pitchFamily="34" charset="-122"/>
                <a:ea typeface="微软雅黑" panose="020B0503020204020204" pitchFamily="34" charset="-122"/>
              </a:rPr>
              <a:t>年美国图书馆协会协作委员会首次宣布了标准卡片的规格为</a:t>
            </a:r>
            <a:r>
              <a:rPr lang="en-US" altLang="zh-CN" sz="2133" dirty="0">
                <a:latin typeface="微软雅黑" panose="020B0503020204020204" pitchFamily="34" charset="-122"/>
                <a:ea typeface="微软雅黑" panose="020B0503020204020204" pitchFamily="34" charset="-122"/>
              </a:rPr>
              <a:t>7.5</a:t>
            </a:r>
            <a:r>
              <a:rPr lang="zh-CN" altLang="en-US" sz="2133" dirty="0">
                <a:latin typeface="微软雅黑" panose="020B0503020204020204" pitchFamily="34" charset="-122"/>
                <a:ea typeface="微软雅黑" panose="020B0503020204020204" pitchFamily="34" charset="-122"/>
              </a:rPr>
              <a:t>厘米</a:t>
            </a:r>
            <a:r>
              <a:rPr lang="en-US" altLang="zh-CN" sz="2133" dirty="0">
                <a:latin typeface="微软雅黑" panose="020B0503020204020204" pitchFamily="34" charset="-122"/>
                <a:ea typeface="微软雅黑" panose="020B0503020204020204" pitchFamily="34" charset="-122"/>
              </a:rPr>
              <a:t>×12.5</a:t>
            </a:r>
            <a:r>
              <a:rPr lang="zh-CN" altLang="en-US" sz="2133" dirty="0">
                <a:latin typeface="微软雅黑" panose="020B0503020204020204" pitchFamily="34" charset="-122"/>
                <a:ea typeface="微软雅黑" panose="020B0503020204020204" pitchFamily="34" charset="-122"/>
              </a:rPr>
              <a:t>厘米，后来由美国国会图书馆开始统一编制和印刷。</a:t>
            </a:r>
            <a:endParaRPr lang="en-US" altLang="zh-CN" sz="2133" dirty="0">
              <a:latin typeface="微软雅黑" panose="020B0503020204020204" pitchFamily="34" charset="-122"/>
              <a:ea typeface="微软雅黑" panose="020B0503020204020204" pitchFamily="34" charset="-122"/>
            </a:endParaRPr>
          </a:p>
          <a:p>
            <a:pPr marL="342900" indent="-342900" algn="just">
              <a:lnSpc>
                <a:spcPct val="200000"/>
              </a:lnSpc>
              <a:buFont typeface="Arial" panose="020B0604020202020204" pitchFamily="34" charset="0"/>
              <a:buChar char="•"/>
            </a:pPr>
            <a:r>
              <a:rPr lang="zh-CN" altLang="en-US" sz="2133" b="1" dirty="0">
                <a:latin typeface="微软雅黑" panose="020B0503020204020204" pitchFamily="34" charset="-122"/>
                <a:ea typeface="微软雅黑" panose="020B0503020204020204" pitchFamily="34" charset="-122"/>
              </a:rPr>
              <a:t>穿孔卡片</a:t>
            </a:r>
            <a:r>
              <a:rPr lang="zh-CN" altLang="en-US" sz="2133" dirty="0">
                <a:latin typeface="微软雅黑" panose="020B0503020204020204" pitchFamily="34" charset="-122"/>
                <a:ea typeface="微软雅黑" panose="020B0503020204020204" pitchFamily="34" charset="-122"/>
              </a:rPr>
              <a:t>：一种由薄纸板制成，用孔洞位置或其组合表示信息，通过穿孔或轧口方式记录和存储信息的方形卡片。是手工检索和机械化情报检索系统的重要工具。 </a:t>
            </a:r>
            <a:endParaRPr lang="en-US" altLang="zh-CN" sz="2133"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8743701" y="1049885"/>
            <a:ext cx="2468784" cy="1960505"/>
          </a:xfrm>
          <a:prstGeom prst="rect">
            <a:avLst/>
          </a:prstGeom>
        </p:spPr>
      </p:pic>
      <p:pic>
        <p:nvPicPr>
          <p:cNvPr id="9" name="图片 8"/>
          <p:cNvPicPr>
            <a:picLocks noChangeAspect="1"/>
          </p:cNvPicPr>
          <p:nvPr/>
        </p:nvPicPr>
        <p:blipFill>
          <a:blip r:embed="rId5"/>
          <a:stretch>
            <a:fillRect/>
          </a:stretch>
        </p:blipFill>
        <p:spPr>
          <a:xfrm>
            <a:off x="8872139" y="3140969"/>
            <a:ext cx="2340347" cy="2755092"/>
          </a:xfrm>
          <a:prstGeom prst="rect">
            <a:avLst/>
          </a:prstGeom>
        </p:spPr>
      </p:pic>
    </p:spTree>
    <p:extLst>
      <p:ext uri="{BB962C8B-B14F-4D97-AF65-F5344CB8AC3E}">
        <p14:creationId xmlns:p14="http://schemas.microsoft.com/office/powerpoint/2010/main" val="399130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2"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文献编目类型</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27331" y="1174831"/>
            <a:ext cx="7642787" cy="4808624"/>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667" b="1" dirty="0">
                <a:solidFill>
                  <a:srgbClr val="000000"/>
                </a:solidFill>
                <a:latin typeface="微软雅黑" panose="020B0503020204020204" pitchFamily="34" charset="-122"/>
                <a:ea typeface="微软雅黑" panose="020B0503020204020204" pitchFamily="34" charset="-122"/>
              </a:rPr>
              <a:t>自动化</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编目</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lvl="0" indent="-342900" algn="just">
              <a:lnSpc>
                <a:spcPct val="150000"/>
              </a:lnSpc>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由于工具目录设计的知识体系庞大、编制周期漫长，不便于及时更新和管理条目。自</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世纪</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60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年代始，图书馆领域开始</a:t>
            </a:r>
            <a:r>
              <a:rPr lang="zh-CN" altLang="en-US" sz="2000" dirty="0">
                <a:solidFill>
                  <a:srgbClr val="000000"/>
                </a:solidFill>
                <a:latin typeface="微软雅黑" panose="020B0503020204020204" pitchFamily="34" charset="-122"/>
                <a:ea typeface="微软雅黑" panose="020B0503020204020204" pitchFamily="34" charset="-122"/>
              </a:rPr>
              <a:t>借助计算机自动加工和管理</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文献目录，机读目录由此产生。</a:t>
            </a:r>
          </a:p>
          <a:p>
            <a:pPr marL="342900" marR="0" lvl="0" indent="-34290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MARC(Machine Readable Catalogue)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是机读目录的典型，是一种以代码形式和特定结构记录在计算机存储载体上的、用计算机识别与阅读的目录。</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MARC</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充分考虑到书目数据形式描述、内容描述、字段检索等方面的作用，不仅定义的字段数量多，可用于检索的字段也多，具有强大的扩充修改功能，能够共享和多次使用，是一种非常高效的编目方式。</a:t>
            </a:r>
          </a:p>
        </p:txBody>
      </p:sp>
      <p:pic>
        <p:nvPicPr>
          <p:cNvPr id="5" name="图片 4">
            <a:extLst>
              <a:ext uri="{FF2B5EF4-FFF2-40B4-BE49-F238E27FC236}">
                <a16:creationId xmlns:a16="http://schemas.microsoft.com/office/drawing/2014/main" id="{5B62A088-F4C9-4C59-949D-1931A01D220C}"/>
              </a:ext>
            </a:extLst>
          </p:cNvPr>
          <p:cNvPicPr>
            <a:picLocks noChangeAspect="1"/>
          </p:cNvPicPr>
          <p:nvPr/>
        </p:nvPicPr>
        <p:blipFill>
          <a:blip r:embed="rId4"/>
          <a:stretch>
            <a:fillRect/>
          </a:stretch>
        </p:blipFill>
        <p:spPr>
          <a:xfrm>
            <a:off x="7735996" y="2162020"/>
            <a:ext cx="4408075" cy="2385449"/>
          </a:xfrm>
          <a:prstGeom prst="rect">
            <a:avLst/>
          </a:prstGeom>
        </p:spPr>
      </p:pic>
    </p:spTree>
    <p:extLst>
      <p:ext uri="{BB962C8B-B14F-4D97-AF65-F5344CB8AC3E}">
        <p14:creationId xmlns:p14="http://schemas.microsoft.com/office/powerpoint/2010/main" val="3319128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05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华文中宋" panose="02010600040101010101" pitchFamily="2" charset="-122"/>
              </a:rPr>
              <a:t>03</a:t>
            </a:r>
          </a:p>
        </p:txBody>
      </p:sp>
      <p:sp>
        <p:nvSpPr>
          <p:cNvPr id="13" name="矩形 12"/>
          <p:cNvSpPr/>
          <p:nvPr/>
        </p:nvSpPr>
        <p:spPr>
          <a:xfrm>
            <a:off x="1144411" y="366815"/>
            <a:ext cx="2339100"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文献编目类型</a:t>
            </a:r>
            <a:endParaRPr kumimoji="0" lang="en-US" altLang="zh-CN" sz="2667" b="0" i="0" u="none" strike="noStrike" kern="1200" cap="none" spc="0" normalizeH="0" baseline="0" noProof="0" dirty="0">
              <a:ln>
                <a:noFill/>
              </a:ln>
              <a:solidFill>
                <a:srgbClr val="2E2B25"/>
              </a:solidFill>
              <a:effectLst/>
              <a:uLnTx/>
              <a:uFillTx/>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 name="文本框 1">
            <a:extLst>
              <a:ext uri="{FF2B5EF4-FFF2-40B4-BE49-F238E27FC236}">
                <a16:creationId xmlns:a16="http://schemas.microsoft.com/office/drawing/2014/main" id="{EF84D9A6-8731-1946-B22A-99D10F4AF435}"/>
              </a:ext>
            </a:extLst>
          </p:cNvPr>
          <p:cNvSpPr txBox="1"/>
          <p:nvPr/>
        </p:nvSpPr>
        <p:spPr>
          <a:xfrm>
            <a:off x="740775" y="1238508"/>
            <a:ext cx="3470023" cy="50276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机读目录发展史</a:t>
            </a:r>
          </a:p>
        </p:txBody>
      </p:sp>
      <p:grpSp>
        <p:nvGrpSpPr>
          <p:cNvPr id="3" name="组合 2">
            <a:extLst>
              <a:ext uri="{FF2B5EF4-FFF2-40B4-BE49-F238E27FC236}">
                <a16:creationId xmlns:a16="http://schemas.microsoft.com/office/drawing/2014/main" id="{8EAB4344-B6B4-4938-AEEC-EA3266E19F20}"/>
              </a:ext>
            </a:extLst>
          </p:cNvPr>
          <p:cNvGrpSpPr/>
          <p:nvPr/>
        </p:nvGrpSpPr>
        <p:grpSpPr>
          <a:xfrm>
            <a:off x="0" y="2029585"/>
            <a:ext cx="12194117" cy="3851015"/>
            <a:chOff x="0" y="2029585"/>
            <a:chExt cx="12194117" cy="3851015"/>
          </a:xfrm>
        </p:grpSpPr>
        <p:sp>
          <p:nvSpPr>
            <p:cNvPr id="10" name="矩形 9">
              <a:extLst>
                <a:ext uri="{FF2B5EF4-FFF2-40B4-BE49-F238E27FC236}">
                  <a16:creationId xmlns:a16="http://schemas.microsoft.com/office/drawing/2014/main" id="{CE53F7CA-116C-8243-B0EF-95A5F7A68B4A}"/>
                </a:ext>
              </a:extLst>
            </p:cNvPr>
            <p:cNvSpPr/>
            <p:nvPr/>
          </p:nvSpPr>
          <p:spPr>
            <a:xfrm>
              <a:off x="0" y="4121816"/>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nvGrpSpPr>
            <p:cNvPr id="6" name="组合 5">
              <a:extLst>
                <a:ext uri="{FF2B5EF4-FFF2-40B4-BE49-F238E27FC236}">
                  <a16:creationId xmlns:a16="http://schemas.microsoft.com/office/drawing/2014/main" id="{69C3CC17-F1DC-FB48-9E7F-9F6B7967C3EB}"/>
                </a:ext>
              </a:extLst>
            </p:cNvPr>
            <p:cNvGrpSpPr/>
            <p:nvPr/>
          </p:nvGrpSpPr>
          <p:grpSpPr>
            <a:xfrm>
              <a:off x="719403" y="3557609"/>
              <a:ext cx="1159947" cy="1159761"/>
              <a:chOff x="980450" y="2839654"/>
              <a:chExt cx="869960" cy="869821"/>
            </a:xfrm>
          </p:grpSpPr>
          <p:grpSp>
            <p:nvGrpSpPr>
              <p:cNvPr id="78" name="组合 77">
                <a:extLst>
                  <a:ext uri="{FF2B5EF4-FFF2-40B4-BE49-F238E27FC236}">
                    <a16:creationId xmlns:a16="http://schemas.microsoft.com/office/drawing/2014/main" id="{6D1D072F-B5E0-884F-8635-C0168A95726B}"/>
                  </a:ext>
                </a:extLst>
              </p:cNvPr>
              <p:cNvGrpSpPr/>
              <p:nvPr/>
            </p:nvGrpSpPr>
            <p:grpSpPr>
              <a:xfrm>
                <a:off x="980450" y="2839654"/>
                <a:ext cx="869960" cy="869821"/>
                <a:chOff x="4345444" y="2542859"/>
                <a:chExt cx="1810550" cy="1811205"/>
              </a:xfrm>
            </p:grpSpPr>
            <p:grpSp>
              <p:nvGrpSpPr>
                <p:cNvPr id="80" name="组合 79">
                  <a:extLst>
                    <a:ext uri="{FF2B5EF4-FFF2-40B4-BE49-F238E27FC236}">
                      <a16:creationId xmlns:a16="http://schemas.microsoft.com/office/drawing/2014/main" id="{21917702-3BFC-F347-B6BE-82AC00A100A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2" name="同心圆 81">
                    <a:extLst>
                      <a:ext uri="{FF2B5EF4-FFF2-40B4-BE49-F238E27FC236}">
                        <a16:creationId xmlns:a16="http://schemas.microsoft.com/office/drawing/2014/main" id="{10B33BDC-8B9B-1B4F-9961-8B247CE49ED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3" name="椭圆 82">
                    <a:extLst>
                      <a:ext uri="{FF2B5EF4-FFF2-40B4-BE49-F238E27FC236}">
                        <a16:creationId xmlns:a16="http://schemas.microsoft.com/office/drawing/2014/main" id="{7E5326CF-6E58-C046-AB04-7EAEC0E69B89}"/>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81" name="椭圆 80">
                  <a:extLst>
                    <a:ext uri="{FF2B5EF4-FFF2-40B4-BE49-F238E27FC236}">
                      <a16:creationId xmlns:a16="http://schemas.microsoft.com/office/drawing/2014/main" id="{BD809703-2C07-834A-A512-B3E9031804B9}"/>
                    </a:ext>
                  </a:extLst>
                </p:cNvPr>
                <p:cNvSpPr/>
                <p:nvPr/>
              </p:nvSpPr>
              <p:spPr>
                <a:xfrm>
                  <a:off x="4565570" y="2763063"/>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79" name="TextBox 97">
                <a:extLst>
                  <a:ext uri="{FF2B5EF4-FFF2-40B4-BE49-F238E27FC236}">
                    <a16:creationId xmlns:a16="http://schemas.microsoft.com/office/drawing/2014/main" id="{6F569EEB-78EA-7F44-A59F-E45E24C8CADD}"/>
                  </a:ext>
                </a:extLst>
              </p:cNvPr>
              <p:cNvSpPr txBox="1"/>
              <p:nvPr/>
            </p:nvSpPr>
            <p:spPr>
              <a:xfrm>
                <a:off x="1074465" y="3100918"/>
                <a:ext cx="670176" cy="347291"/>
              </a:xfrm>
              <a:prstGeom prst="rect">
                <a:avLst/>
              </a:prstGeom>
              <a:noFill/>
            </p:spPr>
            <p:txBody>
              <a:bodyPr wrap="square" lIns="184256" tIns="92128" rIns="184256" bIns="9212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cs typeface="Arial" panose="020B0604020202020204" pitchFamily="34" charset="0"/>
                  </a:rPr>
                  <a:t>1965</a:t>
                </a:r>
                <a:endParaRPr kumimoji="0" lang="zh-CN" altLang="en-US" b="1" i="0" u="none" strike="noStrike" kern="1200" cap="none" spc="0" normalizeH="0" baseline="0" noProof="0" dirty="0">
                  <a:ln>
                    <a:noFill/>
                  </a:ln>
                  <a:solidFill>
                    <a:prstClr val="white"/>
                  </a:solidFill>
                  <a:effectLst/>
                  <a:uLnTx/>
                  <a:uFillTx/>
                  <a:latin typeface="Arial" panose="020B0604020202020204" pitchFamily="34" charset="0"/>
                  <a:ea typeface="华文中宋" panose="02010600040101010101" pitchFamily="2" charset="-122"/>
                  <a:cs typeface="Arial" panose="020B0604020202020204" pitchFamily="34" charset="0"/>
                </a:endParaRPr>
              </a:p>
            </p:txBody>
          </p:sp>
        </p:grpSp>
        <p:sp>
          <p:nvSpPr>
            <p:cNvPr id="38" name="TextBox 145">
              <a:extLst>
                <a:ext uri="{FF2B5EF4-FFF2-40B4-BE49-F238E27FC236}">
                  <a16:creationId xmlns:a16="http://schemas.microsoft.com/office/drawing/2014/main" id="{C49B41D3-6B9A-4E43-B76F-465D3EA73EFE}"/>
                </a:ext>
              </a:extLst>
            </p:cNvPr>
            <p:cNvSpPr txBox="1"/>
            <p:nvPr/>
          </p:nvSpPr>
          <p:spPr>
            <a:xfrm>
              <a:off x="250993" y="2300043"/>
              <a:ext cx="2511533" cy="1009494"/>
            </a:xfrm>
            <a:prstGeom prst="rect">
              <a:avLst/>
            </a:prstGeom>
            <a:noFill/>
          </p:spPr>
          <p:txBody>
            <a:bodyPr wrap="square" lIns="121908" tIns="60953" rIns="121908" bIns="60953" rtlCol="0">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美国国会图书馆开始研制业务工作采用电子计算机的可能性。</a:t>
              </a: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TextBox 150">
              <a:extLst>
                <a:ext uri="{FF2B5EF4-FFF2-40B4-BE49-F238E27FC236}">
                  <a16:creationId xmlns:a16="http://schemas.microsoft.com/office/drawing/2014/main" id="{89D58EBC-A529-2647-BA4D-469AD4148E28}"/>
                </a:ext>
              </a:extLst>
            </p:cNvPr>
            <p:cNvSpPr txBox="1"/>
            <p:nvPr/>
          </p:nvSpPr>
          <p:spPr>
            <a:xfrm>
              <a:off x="2561567" y="4828403"/>
              <a:ext cx="2593795" cy="1009493"/>
            </a:xfrm>
            <a:prstGeom prst="rect">
              <a:avLst/>
            </a:prstGeom>
            <a:noFill/>
          </p:spPr>
          <p:txBody>
            <a:bodyPr wrap="square" lIns="121908" tIns="60953" rIns="121908" bIns="60953" rtlCol="0">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美国国会图书馆设计出世界上第一个机读目录格式</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MARCI</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 name="TextBox 155">
              <a:extLst>
                <a:ext uri="{FF2B5EF4-FFF2-40B4-BE49-F238E27FC236}">
                  <a16:creationId xmlns:a16="http://schemas.microsoft.com/office/drawing/2014/main" id="{912B776D-EAFE-6044-9DDB-A2837CD7EC84}"/>
                </a:ext>
              </a:extLst>
            </p:cNvPr>
            <p:cNvSpPr txBox="1"/>
            <p:nvPr/>
          </p:nvSpPr>
          <p:spPr>
            <a:xfrm>
              <a:off x="4180978" y="2029585"/>
              <a:ext cx="3553595" cy="1279952"/>
            </a:xfrm>
            <a:prstGeom prst="rect">
              <a:avLst/>
            </a:prstGeom>
            <a:noFill/>
          </p:spPr>
          <p:txBody>
            <a:bodyPr wrap="square" lIns="121908" tIns="60953" rIns="121908" bIns="60953" rtlCol="0">
              <a:spAutoFit/>
            </a:bodyPr>
            <a:lstStyle/>
            <a:p>
              <a:pPr marL="457200" marR="0" lvl="1" indent="0" algn="just"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美国开始向全国发行</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MARCII</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格式书目磁带，最初称为</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LCMARC</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1983</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年改为称为</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US-MARC,</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即美国机器可读目录。</a:t>
              </a:r>
              <a:endParaRPr kumimoji="0" lang="en-US" altLang="zh-CN" sz="16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160">
              <a:extLst>
                <a:ext uri="{FF2B5EF4-FFF2-40B4-BE49-F238E27FC236}">
                  <a16:creationId xmlns:a16="http://schemas.microsoft.com/office/drawing/2014/main" id="{9FDC6B9B-2571-494E-AC68-6D6213E4CF68}"/>
                </a:ext>
              </a:extLst>
            </p:cNvPr>
            <p:cNvSpPr txBox="1"/>
            <p:nvPr/>
          </p:nvSpPr>
          <p:spPr>
            <a:xfrm>
              <a:off x="7478252" y="4828403"/>
              <a:ext cx="2473563" cy="1052197"/>
            </a:xfrm>
            <a:prstGeom prst="rect">
              <a:avLst/>
            </a:prstGeom>
            <a:noFill/>
          </p:spPr>
          <p:txBody>
            <a:bodyPr wrap="square" lIns="121908" tIns="60953" rIns="121908" bIns="60953" rtlCol="0">
              <a:spAutoFit/>
            </a:bodyPr>
            <a:lstStyle/>
            <a:p>
              <a:pPr marL="0" marR="0" lvl="0" indent="0" algn="just" defTabSz="4572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美国图书馆协会接受格式一体化建议，对</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USMARC</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进行一体化。</a:t>
              </a: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84" name="组合 83">
              <a:extLst>
                <a:ext uri="{FF2B5EF4-FFF2-40B4-BE49-F238E27FC236}">
                  <a16:creationId xmlns:a16="http://schemas.microsoft.com/office/drawing/2014/main" id="{4B030500-0847-DD4F-8D21-3957468198EA}"/>
                </a:ext>
              </a:extLst>
            </p:cNvPr>
            <p:cNvGrpSpPr/>
            <p:nvPr/>
          </p:nvGrpSpPr>
          <p:grpSpPr>
            <a:xfrm>
              <a:off x="3147472" y="3558984"/>
              <a:ext cx="1159947" cy="1159761"/>
              <a:chOff x="980450" y="2839654"/>
              <a:chExt cx="869960" cy="869821"/>
            </a:xfrm>
          </p:grpSpPr>
          <p:grpSp>
            <p:nvGrpSpPr>
              <p:cNvPr id="85" name="组合 84">
                <a:extLst>
                  <a:ext uri="{FF2B5EF4-FFF2-40B4-BE49-F238E27FC236}">
                    <a16:creationId xmlns:a16="http://schemas.microsoft.com/office/drawing/2014/main" id="{E76C9986-8681-EA4C-A98A-6FB439CE8CD3}"/>
                  </a:ext>
                </a:extLst>
              </p:cNvPr>
              <p:cNvGrpSpPr/>
              <p:nvPr/>
            </p:nvGrpSpPr>
            <p:grpSpPr>
              <a:xfrm>
                <a:off x="980450" y="2839654"/>
                <a:ext cx="869960" cy="869821"/>
                <a:chOff x="4345444" y="2542859"/>
                <a:chExt cx="1810550" cy="1811205"/>
              </a:xfrm>
            </p:grpSpPr>
            <p:grpSp>
              <p:nvGrpSpPr>
                <p:cNvPr id="87" name="组合 86">
                  <a:extLst>
                    <a:ext uri="{FF2B5EF4-FFF2-40B4-BE49-F238E27FC236}">
                      <a16:creationId xmlns:a16="http://schemas.microsoft.com/office/drawing/2014/main" id="{586E985E-2692-6F4A-BE5A-0F1B584D3A9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9" name="同心圆 88">
                    <a:extLst>
                      <a:ext uri="{FF2B5EF4-FFF2-40B4-BE49-F238E27FC236}">
                        <a16:creationId xmlns:a16="http://schemas.microsoft.com/office/drawing/2014/main" id="{F6DCBC8B-0D7A-BF42-B568-AEF031D6EB0F}"/>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90" name="椭圆 89">
                    <a:extLst>
                      <a:ext uri="{FF2B5EF4-FFF2-40B4-BE49-F238E27FC236}">
                        <a16:creationId xmlns:a16="http://schemas.microsoft.com/office/drawing/2014/main" id="{5822094D-670E-2740-AEDC-C090C356BA0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88" name="椭圆 87">
                  <a:extLst>
                    <a:ext uri="{FF2B5EF4-FFF2-40B4-BE49-F238E27FC236}">
                      <a16:creationId xmlns:a16="http://schemas.microsoft.com/office/drawing/2014/main" id="{BAF4177D-3ED2-5349-9C24-A243D42E581D}"/>
                    </a:ext>
                  </a:extLst>
                </p:cNvPr>
                <p:cNvSpPr/>
                <p:nvPr/>
              </p:nvSpPr>
              <p:spPr>
                <a:xfrm>
                  <a:off x="4553339" y="2763063"/>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86" name="TextBox 97">
                <a:extLst>
                  <a:ext uri="{FF2B5EF4-FFF2-40B4-BE49-F238E27FC236}">
                    <a16:creationId xmlns:a16="http://schemas.microsoft.com/office/drawing/2014/main" id="{8DD7FC65-DB4E-F247-BD32-0C2C9FF95D2C}"/>
                  </a:ext>
                </a:extLst>
              </p:cNvPr>
              <p:cNvSpPr txBox="1"/>
              <p:nvPr/>
            </p:nvSpPr>
            <p:spPr>
              <a:xfrm>
                <a:off x="1074465" y="3100918"/>
                <a:ext cx="670176" cy="347291"/>
              </a:xfrm>
              <a:prstGeom prst="rect">
                <a:avLst/>
              </a:prstGeom>
              <a:noFill/>
            </p:spPr>
            <p:txBody>
              <a:bodyPr wrap="square" lIns="184256" tIns="92128" rIns="184256" bIns="92128" rtlCol="0">
                <a:spAutoFit/>
              </a:bodyPr>
              <a:lstStyle/>
              <a:p>
                <a:pPr>
                  <a:defRPr/>
                </a:pPr>
                <a:r>
                  <a:rPr lang="en-US" altLang="zh-CN" b="1" dirty="0">
                    <a:solidFill>
                      <a:prstClr val="white"/>
                    </a:solidFill>
                    <a:latin typeface="Arial" panose="020B0604020202020204" pitchFamily="34" charset="0"/>
                    <a:ea typeface="华文中宋" panose="02010600040101010101" pitchFamily="2" charset="-122"/>
                    <a:cs typeface="Arial" panose="020B0604020202020204" pitchFamily="34" charset="0"/>
                  </a:rPr>
                  <a:t>1966</a:t>
                </a:r>
                <a:endParaRPr lang="zh-CN" altLang="en-US" b="1" dirty="0">
                  <a:solidFill>
                    <a:prstClr val="white"/>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91" name="组合 90">
              <a:extLst>
                <a:ext uri="{FF2B5EF4-FFF2-40B4-BE49-F238E27FC236}">
                  <a16:creationId xmlns:a16="http://schemas.microsoft.com/office/drawing/2014/main" id="{D198BB43-6FCA-E54E-B907-4A3B9F5273DA}"/>
                </a:ext>
              </a:extLst>
            </p:cNvPr>
            <p:cNvGrpSpPr/>
            <p:nvPr/>
          </p:nvGrpSpPr>
          <p:grpSpPr>
            <a:xfrm>
              <a:off x="5575541" y="3585533"/>
              <a:ext cx="1159947" cy="1159761"/>
              <a:chOff x="980450" y="2839654"/>
              <a:chExt cx="869960" cy="869821"/>
            </a:xfrm>
          </p:grpSpPr>
          <p:grpSp>
            <p:nvGrpSpPr>
              <p:cNvPr id="92" name="组合 91">
                <a:extLst>
                  <a:ext uri="{FF2B5EF4-FFF2-40B4-BE49-F238E27FC236}">
                    <a16:creationId xmlns:a16="http://schemas.microsoft.com/office/drawing/2014/main" id="{5636A7F5-3182-F949-9A5F-029288669174}"/>
                  </a:ext>
                </a:extLst>
              </p:cNvPr>
              <p:cNvGrpSpPr/>
              <p:nvPr/>
            </p:nvGrpSpPr>
            <p:grpSpPr>
              <a:xfrm>
                <a:off x="980450" y="2839654"/>
                <a:ext cx="869960" cy="869821"/>
                <a:chOff x="4345444" y="2542859"/>
                <a:chExt cx="1810550" cy="1811205"/>
              </a:xfrm>
            </p:grpSpPr>
            <p:grpSp>
              <p:nvGrpSpPr>
                <p:cNvPr id="94" name="组合 93">
                  <a:extLst>
                    <a:ext uri="{FF2B5EF4-FFF2-40B4-BE49-F238E27FC236}">
                      <a16:creationId xmlns:a16="http://schemas.microsoft.com/office/drawing/2014/main" id="{C12062A0-57E3-4248-AF1D-31C061022E7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6" name="同心圆 95">
                    <a:extLst>
                      <a:ext uri="{FF2B5EF4-FFF2-40B4-BE49-F238E27FC236}">
                        <a16:creationId xmlns:a16="http://schemas.microsoft.com/office/drawing/2014/main" id="{7880DC8F-32F2-3941-9BA8-D26EF1459228}"/>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97" name="椭圆 96">
                    <a:extLst>
                      <a:ext uri="{FF2B5EF4-FFF2-40B4-BE49-F238E27FC236}">
                        <a16:creationId xmlns:a16="http://schemas.microsoft.com/office/drawing/2014/main" id="{670E6085-B775-A344-8E49-DB5A71CCAD7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95" name="椭圆 94">
                  <a:extLst>
                    <a:ext uri="{FF2B5EF4-FFF2-40B4-BE49-F238E27FC236}">
                      <a16:creationId xmlns:a16="http://schemas.microsoft.com/office/drawing/2014/main" id="{8BC0E9CB-5F39-5146-9B8D-3A1E87BA79C7}"/>
                    </a:ext>
                  </a:extLst>
                </p:cNvPr>
                <p:cNvSpPr/>
                <p:nvPr/>
              </p:nvSpPr>
              <p:spPr>
                <a:xfrm>
                  <a:off x="4577520" y="2763063"/>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93" name="TextBox 97">
                <a:extLst>
                  <a:ext uri="{FF2B5EF4-FFF2-40B4-BE49-F238E27FC236}">
                    <a16:creationId xmlns:a16="http://schemas.microsoft.com/office/drawing/2014/main" id="{49C69C9A-A1CC-EF41-9584-37C337CB07E1}"/>
                  </a:ext>
                </a:extLst>
              </p:cNvPr>
              <p:cNvSpPr txBox="1"/>
              <p:nvPr/>
            </p:nvSpPr>
            <p:spPr>
              <a:xfrm>
                <a:off x="1071514" y="3100918"/>
                <a:ext cx="699301" cy="347291"/>
              </a:xfrm>
              <a:prstGeom prst="rect">
                <a:avLst/>
              </a:prstGeom>
              <a:noFill/>
            </p:spPr>
            <p:txBody>
              <a:bodyPr wrap="square" lIns="184256" tIns="92128" rIns="184256" bIns="92128" rtlCol="0">
                <a:spAutoFit/>
              </a:bodyPr>
              <a:lstStyle/>
              <a:p>
                <a:pPr marR="0" lvl="0" indent="0" fontAlgn="auto">
                  <a:lnSpc>
                    <a:spcPct val="100000"/>
                  </a:lnSpc>
                  <a:spcBef>
                    <a:spcPts val="0"/>
                  </a:spcBef>
                  <a:spcAft>
                    <a:spcPts val="0"/>
                  </a:spcAft>
                  <a:buClrTx/>
                  <a:buSzTx/>
                  <a:buFontTx/>
                  <a:buNone/>
                  <a:tabLst/>
                  <a:defRPr/>
                </a:pPr>
                <a:r>
                  <a:rPr lang="en-US" altLang="zh-CN" b="1" dirty="0">
                    <a:solidFill>
                      <a:prstClr val="white"/>
                    </a:solidFill>
                    <a:latin typeface="Arial" panose="020B0604020202020204" pitchFamily="34" charset="0"/>
                    <a:ea typeface="华文中宋" panose="02010600040101010101" pitchFamily="2" charset="-122"/>
                    <a:cs typeface="Arial" panose="020B0604020202020204" pitchFamily="34" charset="0"/>
                  </a:rPr>
                  <a:t>1969</a:t>
                </a:r>
                <a:endParaRPr lang="zh-CN" altLang="en-US" b="1" dirty="0">
                  <a:solidFill>
                    <a:prstClr val="white"/>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00" name="组合 99">
              <a:extLst>
                <a:ext uri="{FF2B5EF4-FFF2-40B4-BE49-F238E27FC236}">
                  <a16:creationId xmlns:a16="http://schemas.microsoft.com/office/drawing/2014/main" id="{E7D8C52E-7749-394F-9C94-24162E69AA3A}"/>
                </a:ext>
              </a:extLst>
            </p:cNvPr>
            <p:cNvGrpSpPr/>
            <p:nvPr/>
          </p:nvGrpSpPr>
          <p:grpSpPr>
            <a:xfrm>
              <a:off x="8003610" y="3557607"/>
              <a:ext cx="1159947" cy="1159761"/>
              <a:chOff x="980450" y="2839654"/>
              <a:chExt cx="869960" cy="869821"/>
            </a:xfrm>
          </p:grpSpPr>
          <p:grpSp>
            <p:nvGrpSpPr>
              <p:cNvPr id="101" name="组合 100">
                <a:extLst>
                  <a:ext uri="{FF2B5EF4-FFF2-40B4-BE49-F238E27FC236}">
                    <a16:creationId xmlns:a16="http://schemas.microsoft.com/office/drawing/2014/main" id="{74421471-9FBF-CA4F-AE1C-F4469D7146BF}"/>
                  </a:ext>
                </a:extLst>
              </p:cNvPr>
              <p:cNvGrpSpPr/>
              <p:nvPr/>
            </p:nvGrpSpPr>
            <p:grpSpPr>
              <a:xfrm>
                <a:off x="980450" y="2839654"/>
                <a:ext cx="869960" cy="869821"/>
                <a:chOff x="4345444" y="2542859"/>
                <a:chExt cx="1810550" cy="1811205"/>
              </a:xfrm>
            </p:grpSpPr>
            <p:grpSp>
              <p:nvGrpSpPr>
                <p:cNvPr id="103" name="组合 102">
                  <a:extLst>
                    <a:ext uri="{FF2B5EF4-FFF2-40B4-BE49-F238E27FC236}">
                      <a16:creationId xmlns:a16="http://schemas.microsoft.com/office/drawing/2014/main" id="{356374A9-02ED-DC49-82B5-BE525B2452A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5" name="同心圆 104">
                    <a:extLst>
                      <a:ext uri="{FF2B5EF4-FFF2-40B4-BE49-F238E27FC236}">
                        <a16:creationId xmlns:a16="http://schemas.microsoft.com/office/drawing/2014/main" id="{31D7918B-EF6A-7A4A-88AD-BD36BBCBFBD0}"/>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106" name="椭圆 105">
                    <a:extLst>
                      <a:ext uri="{FF2B5EF4-FFF2-40B4-BE49-F238E27FC236}">
                        <a16:creationId xmlns:a16="http://schemas.microsoft.com/office/drawing/2014/main" id="{6C73D340-AAAB-6840-97B9-4C6E693A76C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104" name="椭圆 103">
                  <a:extLst>
                    <a:ext uri="{FF2B5EF4-FFF2-40B4-BE49-F238E27FC236}">
                      <a16:creationId xmlns:a16="http://schemas.microsoft.com/office/drawing/2014/main" id="{F3120608-C9B2-214B-8103-15F8EF0836D1}"/>
                    </a:ext>
                  </a:extLst>
                </p:cNvPr>
                <p:cNvSpPr/>
                <p:nvPr/>
              </p:nvSpPr>
              <p:spPr>
                <a:xfrm>
                  <a:off x="4565570" y="2763064"/>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102" name="TextBox 97">
                <a:extLst>
                  <a:ext uri="{FF2B5EF4-FFF2-40B4-BE49-F238E27FC236}">
                    <a16:creationId xmlns:a16="http://schemas.microsoft.com/office/drawing/2014/main" id="{90F0C4C2-4A1A-384F-82DD-5212FD36DA1E}"/>
                  </a:ext>
                </a:extLst>
              </p:cNvPr>
              <p:cNvSpPr txBox="1"/>
              <p:nvPr/>
            </p:nvSpPr>
            <p:spPr>
              <a:xfrm>
                <a:off x="1086219" y="3100919"/>
                <a:ext cx="658421" cy="347291"/>
              </a:xfrm>
              <a:prstGeom prst="rect">
                <a:avLst/>
              </a:prstGeom>
              <a:noFill/>
            </p:spPr>
            <p:txBody>
              <a:bodyPr wrap="square" lIns="184256" tIns="92128" rIns="184256" bIns="92128" rtlCol="0">
                <a:spAutoFit/>
              </a:bodyPr>
              <a:lstStyle/>
              <a:p>
                <a:pPr>
                  <a:defRPr/>
                </a:pPr>
                <a:r>
                  <a:rPr lang="en-US" altLang="zh-CN" b="1" dirty="0">
                    <a:solidFill>
                      <a:prstClr val="white"/>
                    </a:solidFill>
                    <a:latin typeface="Arial" panose="020B0604020202020204" pitchFamily="34" charset="0"/>
                    <a:ea typeface="华文中宋" panose="02010600040101010101" pitchFamily="2" charset="-122"/>
                    <a:cs typeface="Arial" panose="020B0604020202020204" pitchFamily="34" charset="0"/>
                  </a:rPr>
                  <a:t>1991</a:t>
                </a:r>
                <a:endParaRPr lang="zh-CN" altLang="en-US" b="1" dirty="0">
                  <a:solidFill>
                    <a:prstClr val="white"/>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07" name="组合 106">
              <a:extLst>
                <a:ext uri="{FF2B5EF4-FFF2-40B4-BE49-F238E27FC236}">
                  <a16:creationId xmlns:a16="http://schemas.microsoft.com/office/drawing/2014/main" id="{888361F6-9D1A-F642-885A-BC2BE0256B67}"/>
                </a:ext>
              </a:extLst>
            </p:cNvPr>
            <p:cNvGrpSpPr/>
            <p:nvPr/>
          </p:nvGrpSpPr>
          <p:grpSpPr>
            <a:xfrm>
              <a:off x="10431680" y="3575520"/>
              <a:ext cx="1159947" cy="1159761"/>
              <a:chOff x="980450" y="2839654"/>
              <a:chExt cx="869960" cy="869821"/>
            </a:xfrm>
          </p:grpSpPr>
          <p:grpSp>
            <p:nvGrpSpPr>
              <p:cNvPr id="108" name="组合 107">
                <a:extLst>
                  <a:ext uri="{FF2B5EF4-FFF2-40B4-BE49-F238E27FC236}">
                    <a16:creationId xmlns:a16="http://schemas.microsoft.com/office/drawing/2014/main" id="{46122DCB-BFF1-3947-80CB-B0FAF49CCDC6}"/>
                  </a:ext>
                </a:extLst>
              </p:cNvPr>
              <p:cNvGrpSpPr/>
              <p:nvPr/>
            </p:nvGrpSpPr>
            <p:grpSpPr>
              <a:xfrm>
                <a:off x="980450" y="2839654"/>
                <a:ext cx="869960" cy="869821"/>
                <a:chOff x="4345444" y="2542859"/>
                <a:chExt cx="1810550" cy="1811205"/>
              </a:xfrm>
            </p:grpSpPr>
            <p:grpSp>
              <p:nvGrpSpPr>
                <p:cNvPr id="110" name="组合 109">
                  <a:extLst>
                    <a:ext uri="{FF2B5EF4-FFF2-40B4-BE49-F238E27FC236}">
                      <a16:creationId xmlns:a16="http://schemas.microsoft.com/office/drawing/2014/main" id="{30EE6AB8-8776-C74F-B5AA-DC95949EDEA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2" name="同心圆 111">
                    <a:extLst>
                      <a:ext uri="{FF2B5EF4-FFF2-40B4-BE49-F238E27FC236}">
                        <a16:creationId xmlns:a16="http://schemas.microsoft.com/office/drawing/2014/main" id="{CF2793AC-25EF-2C4A-B069-25F8C27F663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113" name="椭圆 112">
                    <a:extLst>
                      <a:ext uri="{FF2B5EF4-FFF2-40B4-BE49-F238E27FC236}">
                        <a16:creationId xmlns:a16="http://schemas.microsoft.com/office/drawing/2014/main" id="{CAEC4AC1-F5B3-8047-82CC-06D60C6D5B52}"/>
                      </a:ext>
                    </a:extLst>
                  </p:cNvPr>
                  <p:cNvSpPr/>
                  <p:nvPr/>
                </p:nvSpPr>
                <p:spPr>
                  <a:xfrm>
                    <a:off x="1484233" y="1093651"/>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111" name="椭圆 110">
                  <a:extLst>
                    <a:ext uri="{FF2B5EF4-FFF2-40B4-BE49-F238E27FC236}">
                      <a16:creationId xmlns:a16="http://schemas.microsoft.com/office/drawing/2014/main" id="{733C7885-B3D8-D349-9E64-143B42FE2100}"/>
                    </a:ext>
                  </a:extLst>
                </p:cNvPr>
                <p:cNvSpPr/>
                <p:nvPr/>
              </p:nvSpPr>
              <p:spPr>
                <a:xfrm>
                  <a:off x="4565570" y="2763066"/>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109" name="TextBox 97">
                <a:extLst>
                  <a:ext uri="{FF2B5EF4-FFF2-40B4-BE49-F238E27FC236}">
                    <a16:creationId xmlns:a16="http://schemas.microsoft.com/office/drawing/2014/main" id="{5FD2B5F5-255E-5D40-93F3-2C8D753745AA}"/>
                  </a:ext>
                </a:extLst>
              </p:cNvPr>
              <p:cNvSpPr txBox="1"/>
              <p:nvPr/>
            </p:nvSpPr>
            <p:spPr>
              <a:xfrm>
                <a:off x="1096293" y="3100920"/>
                <a:ext cx="742360" cy="347291"/>
              </a:xfrm>
              <a:prstGeom prst="rect">
                <a:avLst/>
              </a:prstGeom>
              <a:noFill/>
            </p:spPr>
            <p:txBody>
              <a:bodyPr wrap="square" lIns="184256" tIns="92128" rIns="184256" bIns="92128" rtlCol="0">
                <a:spAutoFit/>
              </a:bodyPr>
              <a:lstStyle/>
              <a:p>
                <a:pPr>
                  <a:defRPr/>
                </a:pPr>
                <a:r>
                  <a:rPr lang="en-US" altLang="zh-CN" b="1" dirty="0">
                    <a:solidFill>
                      <a:prstClr val="white"/>
                    </a:solidFill>
                    <a:latin typeface="Arial" panose="020B0604020202020204" pitchFamily="34" charset="0"/>
                    <a:ea typeface="华文中宋" panose="02010600040101010101" pitchFamily="2" charset="-122"/>
                    <a:cs typeface="Arial" panose="020B0604020202020204" pitchFamily="34" charset="0"/>
                  </a:rPr>
                  <a:t>1998</a:t>
                </a:r>
                <a:endParaRPr lang="zh-CN" altLang="en-US" b="1" dirty="0">
                  <a:solidFill>
                    <a:prstClr val="white"/>
                  </a:solidFill>
                  <a:latin typeface="Arial" panose="020B0604020202020204" pitchFamily="34" charset="0"/>
                  <a:ea typeface="华文中宋" panose="02010600040101010101" pitchFamily="2" charset="-122"/>
                  <a:cs typeface="Arial" panose="020B0604020202020204" pitchFamily="34" charset="0"/>
                </a:endParaRPr>
              </a:p>
            </p:txBody>
          </p:sp>
        </p:grpSp>
        <p:sp>
          <p:nvSpPr>
            <p:cNvPr id="115" name="TextBox 160">
              <a:extLst>
                <a:ext uri="{FF2B5EF4-FFF2-40B4-BE49-F238E27FC236}">
                  <a16:creationId xmlns:a16="http://schemas.microsoft.com/office/drawing/2014/main" id="{87A3FD36-B4FD-384D-B4C7-F8A9902FF6B6}"/>
                </a:ext>
              </a:extLst>
            </p:cNvPr>
            <p:cNvSpPr txBox="1"/>
            <p:nvPr/>
          </p:nvSpPr>
          <p:spPr>
            <a:xfrm>
              <a:off x="9829747" y="2325051"/>
              <a:ext cx="2214227" cy="688572"/>
            </a:xfrm>
            <a:prstGeom prst="rect">
              <a:avLst/>
            </a:prstGeom>
            <a:noFill/>
          </p:spPr>
          <p:txBody>
            <a:bodyPr wrap="square" lIns="121908" tIns="60953" rIns="121908" bIns="60953" rtlCol="0">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一体化的</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USMARC</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更名为</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MARC21</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42577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13" name="矩形 12"/>
          <p:cNvSpPr/>
          <p:nvPr/>
        </p:nvSpPr>
        <p:spPr>
          <a:xfrm>
            <a:off x="1144412" y="366815"/>
            <a:ext cx="2348718"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文献编目类型</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807557" y="1189711"/>
            <a:ext cx="10087184" cy="4547783"/>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667" b="1" dirty="0">
                <a:solidFill>
                  <a:srgbClr val="000000"/>
                </a:solidFill>
                <a:latin typeface="微软雅黑" panose="020B0503020204020204" pitchFamily="34" charset="-122"/>
                <a:ea typeface="微软雅黑" panose="020B0503020204020204" pitchFamily="34" charset="-122"/>
              </a:rPr>
              <a:t>联合</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编目</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联合编目指各个文献信息机构出于自愿，通过相关协议建立书目信息交换关系，并在遵循统一的编目条例与工作规程的基础上，分担编目任务、共享编目成果的编目方式。</a:t>
            </a:r>
            <a:endPar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典型的联合编目项目有联机公共目录检索系统（</a:t>
            </a:r>
            <a:r>
              <a:rPr kumimoji="0" lang="en-US" altLang="zh-CN"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Online Public Access Catalog</a:t>
            </a: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1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OPAC</a:t>
            </a: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）、联机计算机图书馆中心（</a:t>
            </a:r>
            <a:r>
              <a:rPr kumimoji="0" lang="en-US" altLang="zh-CN"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Online Computer Library Center</a:t>
            </a:r>
            <a:r>
              <a:rPr lang="en-US" altLang="zh-CN" sz="2133" dirty="0">
                <a:solidFill>
                  <a:srgbClr val="000000"/>
                </a:solidFill>
                <a:latin typeface="微软雅黑" panose="020B0503020204020204" pitchFamily="34" charset="-122"/>
                <a:ea typeface="微软雅黑" panose="020B0503020204020204" pitchFamily="34" charset="-122"/>
              </a:rPr>
              <a:t>,</a:t>
            </a:r>
            <a:r>
              <a:rPr lang="zh-CN" altLang="en-US" sz="2133" dirty="0">
                <a:solidFill>
                  <a:srgbClr val="000000"/>
                </a:solidFill>
                <a:latin typeface="微软雅黑" panose="020B0503020204020204" pitchFamily="34" charset="-122"/>
                <a:ea typeface="微软雅黑" panose="020B0503020204020204" pitchFamily="34" charset="-122"/>
              </a:rPr>
              <a:t> </a:t>
            </a:r>
            <a:r>
              <a:rPr kumimoji="0" lang="en-US" altLang="zh-CN"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OCLC</a:t>
            </a: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en-US" altLang="zh-CN" sz="2133"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WorldCat</a:t>
            </a: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1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UNIMARC</a:t>
            </a:r>
            <a:r>
              <a:rPr lang="en-US" altLang="zh-CN" sz="2133" b="1" dirty="0">
                <a:solidFill>
                  <a:srgbClr val="000000"/>
                </a:solidFill>
                <a:latin typeface="微软雅黑" panose="020B0503020204020204" pitchFamily="34" charset="-122"/>
                <a:ea typeface="微软雅黑" panose="020B0503020204020204" pitchFamily="34" charset="-122"/>
              </a:rPr>
              <a:t>(</a:t>
            </a:r>
            <a:r>
              <a:rPr kumimoji="0" lang="en-US" altLang="zh-CN" sz="21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IMP</a:t>
            </a:r>
            <a:r>
              <a:rPr lang="en-US" altLang="zh-CN" sz="2133" b="1" dirty="0">
                <a:solidFill>
                  <a:srgbClr val="000000"/>
                </a:solidFill>
                <a:latin typeface="微软雅黑" panose="020B0503020204020204" pitchFamily="34" charset="-122"/>
                <a:ea typeface="微软雅黑" panose="020B0503020204020204" pitchFamily="34" charset="-122"/>
              </a:rPr>
              <a:t>)</a:t>
            </a:r>
            <a:r>
              <a:rPr kumimoji="0" lang="zh-CN" altLang="en-US" sz="21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等等。</a:t>
            </a:r>
            <a:endParaRPr kumimoji="0" lang="en-US" altLang="zh-CN" sz="2133"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2070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文献目录类型</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925762" cy="4753568"/>
            <a:chOff x="3004805" y="1040787"/>
            <a:chExt cx="8194321" cy="3641418"/>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95000"/>
                    </a:schemeClr>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Arial" panose="020B0604020202020204" pitchFamily="34" charset="0"/>
                    <a:ea typeface="华文中宋" panose="02010600040101010101" pitchFamily="2" charset="-122"/>
                    <a:cs typeface="Arial" panose="020B0604020202020204" pitchFamily="34" charset="0"/>
                  </a:rPr>
                  <a:t>1</a:t>
                </a:r>
                <a:endParaRPr lang="zh-CN" altLang="en-US" sz="3333" b="1" dirty="0">
                  <a:solidFill>
                    <a:schemeClr val="tx1"/>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lumMod val="95000"/>
                      </a:schemeClr>
                    </a:solidFill>
                    <a:latin typeface="Arial" panose="020B0604020202020204" pitchFamily="34" charset="0"/>
                    <a:ea typeface="华文中宋" panose="02010600040101010101" pitchFamily="2" charset="-122"/>
                    <a:cs typeface="Arial" panose="020B0604020202020204" pitchFamily="34" charset="0"/>
                  </a:rPr>
                  <a:t>2</a:t>
                </a:r>
                <a:endParaRPr lang="zh-CN" altLang="en-US" sz="3333" b="1" dirty="0">
                  <a:solidFill>
                    <a:schemeClr val="bg1">
                      <a:lumMod val="95000"/>
                    </a:schemeClr>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lumMod val="95000"/>
                      </a:schemeClr>
                    </a:solidFill>
                    <a:latin typeface="Arial" panose="020B0604020202020204" pitchFamily="34" charset="0"/>
                    <a:ea typeface="华文中宋" panose="02010600040101010101" pitchFamily="2" charset="-122"/>
                    <a:cs typeface="Arial" panose="020B0604020202020204" pitchFamily="34" charset="0"/>
                  </a:rPr>
                  <a:t>3</a:t>
                </a:r>
                <a:endParaRPr lang="zh-CN" altLang="en-US" sz="3333" b="1" dirty="0">
                  <a:solidFill>
                    <a:schemeClr val="bg1">
                      <a:lumMod val="95000"/>
                    </a:schemeClr>
                  </a:solidFill>
                  <a:latin typeface="Arial" panose="020B0604020202020204" pitchFamily="34" charset="0"/>
                  <a:ea typeface="华文中宋" panose="02010600040101010101" pitchFamily="2" charset="-122"/>
                  <a:cs typeface="Arial" panose="020B0604020202020204" pitchFamily="34" charset="0"/>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latin typeface="微软雅黑" panose="020B0503020204020204" pitchFamily="34" charset="-122"/>
                  <a:ea typeface="微软雅黑" panose="020B0503020204020204" pitchFamily="34" charset="-122"/>
                </a:rPr>
                <a:t>清单目录</a:t>
              </a:r>
              <a:endParaRPr kumimoji="1" lang="en-US" altLang="zh-CN" sz="2133" b="1" dirty="0">
                <a:latin typeface="微软雅黑" panose="020B0503020204020204" pitchFamily="34" charset="-122"/>
                <a:ea typeface="微软雅黑" panose="020B0503020204020204" pitchFamily="34" charset="-122"/>
              </a:endParaRPr>
            </a:p>
            <a:p>
              <a:endParaRPr kumimoji="1" lang="en-US" altLang="zh-CN" sz="1333" dirty="0">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latin typeface="微软雅黑" panose="020B0503020204020204" pitchFamily="34" charset="-122"/>
                  <a:ea typeface="微软雅黑" panose="020B0503020204020204" pitchFamily="34" charset="-122"/>
                </a:rPr>
                <a:t>粗略分类下不规范的著录；</a:t>
              </a:r>
              <a:endParaRPr kumimoji="1" lang="en-US" altLang="zh-CN" sz="1600" dirty="0">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latin typeface="微软雅黑" panose="020B0503020204020204" pitchFamily="34" charset="-122"/>
                  <a:ea typeface="微软雅黑" panose="020B0503020204020204" pitchFamily="34" charset="-122"/>
                </a:rPr>
                <a:t>个人编写，零散且无标准；</a:t>
              </a:r>
              <a:endParaRPr kumimoji="1" lang="en-US" altLang="zh-CN" sz="1600" dirty="0">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latin typeface="微软雅黑" panose="020B0503020204020204" pitchFamily="34" charset="-122"/>
                  <a:ea typeface="微软雅黑" panose="020B0503020204020204" pitchFamily="34" charset="-122"/>
                </a:rPr>
                <a:t>款目排序不便于检索。</a:t>
              </a:r>
              <a:endParaRPr kumimoji="1" lang="en-US" altLang="zh-CN" sz="1600" dirty="0">
                <a:latin typeface="微软雅黑" panose="020B0503020204020204" pitchFamily="34" charset="-122"/>
                <a:ea typeface="微软雅黑" panose="020B0503020204020204" pitchFamily="34" charset="-122"/>
              </a:endParaRPr>
            </a:p>
            <a:p>
              <a:endParaRPr kumimoji="1" lang="en-US" altLang="zh-CN" sz="1333"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119767"/>
              <a:ext cx="4266857" cy="1052806"/>
            </a:xfrm>
            <a:prstGeom prst="rect">
              <a:avLst/>
            </a:prstGeom>
            <a:noFill/>
          </p:spPr>
          <p:txBody>
            <a:bodyPr wrap="square" lIns="0" tIns="0" rIns="0" bIns="0" rtlCol="0">
              <a:spAutoFit/>
            </a:bodyPr>
            <a:lstStyle/>
            <a:p>
              <a:pPr algn="just">
                <a:lnSpc>
                  <a:spcPts val="2000"/>
                </a:lnSpc>
              </a:pPr>
              <a:r>
                <a:rPr lang="zh-CN" altLang="en-US" sz="2133" b="1" dirty="0">
                  <a:solidFill>
                    <a:srgbClr val="F9F9F9"/>
                  </a:solidFill>
                  <a:latin typeface="微软雅黑" panose="020B0503020204020204" pitchFamily="34" charset="-122"/>
                  <a:ea typeface="微软雅黑" panose="020B0503020204020204" pitchFamily="34" charset="-122"/>
                </a:rPr>
                <a:t>查检目录</a:t>
              </a:r>
              <a:endParaRPr lang="en-US" altLang="zh-CN" sz="2133" b="1" dirty="0">
                <a:solidFill>
                  <a:srgbClr val="F9F9F9"/>
                </a:solidFill>
                <a:latin typeface="微软雅黑" panose="020B0503020204020204" pitchFamily="34" charset="-122"/>
                <a:ea typeface="微软雅黑" panose="020B0503020204020204" pitchFamily="34" charset="-122"/>
              </a:endParaRPr>
            </a:p>
            <a:p>
              <a:pPr algn="just">
                <a:lnSpc>
                  <a:spcPts val="2000"/>
                </a:lnSpc>
              </a:pPr>
              <a:endParaRPr lang="en-US" altLang="zh-CN" sz="1067" b="1"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以查检为目的，即用于查找特性文献的存放位置</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目录组织与排架顺序相一致</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著录内容简略</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1" y="3176723"/>
              <a:ext cx="5380785" cy="1505482"/>
            </a:xfrm>
            <a:prstGeom prst="rect">
              <a:avLst/>
            </a:prstGeom>
            <a:noFill/>
          </p:spPr>
          <p:txBody>
            <a:bodyPr wrap="square" lIns="0" tIns="0" rIns="0" bIns="0" rtlCol="0">
              <a:spAutoFit/>
            </a:bodyPr>
            <a:lstStyle/>
            <a:p>
              <a:pPr algn="just">
                <a:lnSpc>
                  <a:spcPts val="2000"/>
                </a:lnSpc>
              </a:pPr>
              <a:r>
                <a:rPr lang="zh-CN" altLang="en-US" sz="2133" b="1" dirty="0">
                  <a:solidFill>
                    <a:srgbClr val="F9F9F9"/>
                  </a:solidFill>
                  <a:latin typeface="微软雅黑" panose="020B0503020204020204" pitchFamily="34" charset="-122"/>
                  <a:ea typeface="微软雅黑" panose="020B0503020204020204" pitchFamily="34" charset="-122"/>
                </a:rPr>
                <a:t>文献控制目录</a:t>
              </a:r>
              <a:endParaRPr lang="en-US" altLang="zh-CN" sz="2133" b="1" dirty="0">
                <a:solidFill>
                  <a:srgbClr val="F9F9F9"/>
                </a:solidFill>
                <a:latin typeface="微软雅黑" panose="020B0503020204020204" pitchFamily="34" charset="-122"/>
                <a:ea typeface="微软雅黑" panose="020B0503020204020204" pitchFamily="34" charset="-122"/>
              </a:endParaRPr>
            </a:p>
            <a:p>
              <a:pPr algn="just">
                <a:lnSpc>
                  <a:spcPts val="2000"/>
                </a:lnSpc>
              </a:pPr>
              <a:endParaRPr lang="en-US" altLang="zh-CN" sz="1333" b="1"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从</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Gesner</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到芝加哥学派：完整记录人类文化遗产的乌托邦理想；信息爆炸时代的“文献存储与书目存储”；</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集中编目到联合编目、全球编目：语言障碍，</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ICCP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国际编目原则，世界书目控制</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UBC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、国家书目出版</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NBC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与</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CIP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、国际标准书目著录</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ISBD</a:t>
              </a: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计算机编目中的联合与共享，</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OPAC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err="1">
                  <a:solidFill>
                    <a:schemeClr val="bg1">
                      <a:lumMod val="95000"/>
                    </a:schemeClr>
                  </a:solidFill>
                  <a:latin typeface="微软雅黑" panose="020B0503020204020204" pitchFamily="34" charset="-122"/>
                  <a:ea typeface="微软雅黑" panose="020B0503020204020204" pitchFamily="34" charset="-122"/>
                </a:rPr>
                <a:t>WorldCat</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UNIMARC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IMP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42608"/>
            </a:xfrm>
            <a:prstGeom prst="rect">
              <a:avLst/>
            </a:prstGeom>
            <a:noFill/>
          </p:spPr>
          <p:txBody>
            <a:bodyPr wrap="square" lIns="0" tIns="0" rIns="0" bIns="0" rtlCol="0">
              <a:spAutoFit/>
            </a:bodyPr>
            <a:lstStyle/>
            <a:p>
              <a:pPr algn="just">
                <a:lnSpc>
                  <a:spcPct val="130000"/>
                </a:lnSpc>
              </a:pPr>
              <a:r>
                <a:rPr lang="zh-CN" altLang="en-US" sz="3200" dirty="0">
                  <a:latin typeface="微软雅黑" panose="020B0503020204020204" pitchFamily="34" charset="-122"/>
                  <a:ea typeface="微软雅黑" panose="020B0503020204020204" pitchFamily="34" charset="-122"/>
                </a:rPr>
                <a:t>目录的类型</a:t>
              </a:r>
              <a:endParaRPr lang="en-US" altLang="zh-CN" sz="3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01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3907" y="593470"/>
            <a:ext cx="9684493" cy="734484"/>
          </a:xfrm>
        </p:spPr>
        <p:txBody>
          <a:bodyPr>
            <a:normAutofit/>
          </a:bodyPr>
          <a:lstStyle/>
          <a:p>
            <a:r>
              <a:rPr lang="zh-CN" altLang="en-US" sz="3733" b="1" dirty="0">
                <a:solidFill>
                  <a:schemeClr val="tx1">
                    <a:lumMod val="85000"/>
                    <a:lumOff val="15000"/>
                  </a:schemeClr>
                </a:solidFill>
                <a:latin typeface="黑体" panose="02010609060101010101" pitchFamily="49" charset="-122"/>
                <a:ea typeface="黑体" panose="02010609060101010101" pitchFamily="49" charset="-122"/>
              </a:rPr>
              <a:t>第四章 序化与优化：信息组织</a:t>
            </a:r>
          </a:p>
        </p:txBody>
      </p:sp>
      <p:cxnSp>
        <p:nvCxnSpPr>
          <p:cNvPr id="35" name="直接连接符 34"/>
          <p:cNvCxnSpPr/>
          <p:nvPr/>
        </p:nvCxnSpPr>
        <p:spPr>
          <a:xfrm>
            <a:off x="373907" y="1335400"/>
            <a:ext cx="11201400" cy="0"/>
          </a:xfrm>
          <a:prstGeom prst="line">
            <a:avLst/>
          </a:prstGeom>
          <a:ln>
            <a:solidFill>
              <a:srgbClr val="6964A0"/>
            </a:solidFill>
          </a:ln>
        </p:spPr>
        <p:style>
          <a:lnRef idx="3">
            <a:schemeClr val="accent1"/>
          </a:lnRef>
          <a:fillRef idx="0">
            <a:schemeClr val="accent1"/>
          </a:fillRef>
          <a:effectRef idx="2">
            <a:schemeClr val="accent1"/>
          </a:effectRef>
          <a:fontRef idx="minor">
            <a:schemeClr val="tx1"/>
          </a:fontRef>
        </p:style>
      </p:cxnSp>
      <p:pic>
        <p:nvPicPr>
          <p:cNvPr id="28"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5" name="组合 4">
            <a:extLst>
              <a:ext uri="{FF2B5EF4-FFF2-40B4-BE49-F238E27FC236}">
                <a16:creationId xmlns:a16="http://schemas.microsoft.com/office/drawing/2014/main" id="{E0C0528B-D708-418C-AABF-36A543558167}"/>
              </a:ext>
            </a:extLst>
          </p:cNvPr>
          <p:cNvGrpSpPr/>
          <p:nvPr/>
        </p:nvGrpSpPr>
        <p:grpSpPr>
          <a:xfrm>
            <a:off x="3605264" y="1605197"/>
            <a:ext cx="4998095" cy="4479124"/>
            <a:chOff x="2525879" y="1341647"/>
            <a:chExt cx="5220811" cy="4479124"/>
          </a:xfrm>
        </p:grpSpPr>
        <p:grpSp>
          <p:nvGrpSpPr>
            <p:cNvPr id="10" name="组合 9"/>
            <p:cNvGrpSpPr/>
            <p:nvPr/>
          </p:nvGrpSpPr>
          <p:grpSpPr>
            <a:xfrm>
              <a:off x="2525880" y="2094993"/>
              <a:ext cx="5189664" cy="695022"/>
              <a:chOff x="2091185" y="1240327"/>
              <a:chExt cx="3892248" cy="537307"/>
            </a:xfrm>
          </p:grpSpPr>
          <p:sp>
            <p:nvSpPr>
              <p:cNvPr id="42" name="Freeform 13"/>
              <p:cNvSpPr/>
              <p:nvPr/>
            </p:nvSpPr>
            <p:spPr bwMode="auto">
              <a:xfrm>
                <a:off x="2588998" y="1265883"/>
                <a:ext cx="3394435"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p:cNvSpPr txBox="1"/>
              <p:nvPr/>
            </p:nvSpPr>
            <p:spPr>
              <a:xfrm>
                <a:off x="2746427" y="1333679"/>
                <a:ext cx="2184110" cy="372709"/>
              </a:xfrm>
              <a:prstGeom prst="rect">
                <a:avLst/>
              </a:prstGeom>
              <a:solidFill>
                <a:srgbClr val="D4D9EC"/>
              </a:solidFill>
            </p:spPr>
            <p:txBody>
              <a:bodyPr wrap="none" lIns="91427" tIns="45715" rIns="91427" bIns="45715" rtlCol="0">
                <a:spAutoFit/>
              </a:bodyPr>
              <a:lstStyle/>
              <a:p>
                <a:pPr algn="ctr" defTabSz="457178"/>
                <a:r>
                  <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文献信息资源组织</a:t>
                </a:r>
              </a:p>
            </p:txBody>
          </p:sp>
          <p:sp>
            <p:nvSpPr>
              <p:cNvPr id="8" name="Oval 12"/>
              <p:cNvSpPr>
                <a:spLocks noChangeArrowheads="1"/>
              </p:cNvSpPr>
              <p:nvPr/>
            </p:nvSpPr>
            <p:spPr bwMode="auto">
              <a:xfrm>
                <a:off x="2091185" y="1240327"/>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a:xfrm>
                <a:off x="2233954" y="1282946"/>
                <a:ext cx="229718" cy="452070"/>
              </a:xfrm>
              <a:prstGeom prst="rect">
                <a:avLst/>
              </a:prstGeom>
              <a:solidFill>
                <a:srgbClr val="D4D9EC"/>
              </a:solidFill>
            </p:spPr>
            <p:txBody>
              <a:bodyPr wrap="squar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2539660" y="2890283"/>
              <a:ext cx="5207030" cy="695022"/>
              <a:chOff x="2090143" y="2002172"/>
              <a:chExt cx="3905273" cy="537307"/>
            </a:xfrm>
          </p:grpSpPr>
          <p:sp>
            <p:nvSpPr>
              <p:cNvPr id="39" name="Freeform 13"/>
              <p:cNvSpPr/>
              <p:nvPr/>
            </p:nvSpPr>
            <p:spPr bwMode="auto">
              <a:xfrm>
                <a:off x="2591577" y="2027728"/>
                <a:ext cx="3403839"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Box 12"/>
              <p:cNvSpPr txBox="1"/>
              <p:nvPr/>
            </p:nvSpPr>
            <p:spPr>
              <a:xfrm>
                <a:off x="2733526" y="2053069"/>
                <a:ext cx="2552067" cy="388670"/>
              </a:xfrm>
              <a:prstGeom prst="rect">
                <a:avLst/>
              </a:prstGeom>
              <a:solidFill>
                <a:srgbClr val="D4D9EC"/>
              </a:solidFill>
            </p:spPr>
            <p:txBody>
              <a:bodyPr wrap="none" lIns="91427" tIns="45715" rIns="91427" bIns="45715" rtlCol="0">
                <a:spAutoFit/>
              </a:bodyPr>
              <a:lstStyle/>
              <a:p>
                <a:pPr algn="ctr" defTabSz="457178"/>
                <a:r>
                  <a:rPr lang="zh-CN" altLang="en-US" sz="2667" b="1" dirty="0">
                    <a:latin typeface="Times New Roman" panose="02020603050405020304" pitchFamily="18" charset="0"/>
                    <a:ea typeface="微软雅黑" panose="020B0503020204020204" pitchFamily="34" charset="-122"/>
                    <a:cs typeface="Times New Roman" panose="02020603050405020304" pitchFamily="18" charset="0"/>
                  </a:rPr>
                  <a:t>信息描述与组织方法</a:t>
                </a:r>
                <a:endPar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Oval 12"/>
              <p:cNvSpPr>
                <a:spLocks noChangeArrowheads="1"/>
              </p:cNvSpPr>
              <p:nvPr/>
            </p:nvSpPr>
            <p:spPr bwMode="auto">
              <a:xfrm>
                <a:off x="2090143" y="2002172"/>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14"/>
              <p:cNvSpPr txBox="1"/>
              <p:nvPr/>
            </p:nvSpPr>
            <p:spPr>
              <a:xfrm>
                <a:off x="2229983" y="2044791"/>
                <a:ext cx="228229" cy="452070"/>
              </a:xfrm>
              <a:prstGeom prst="rect">
                <a:avLst/>
              </a:prstGeom>
              <a:solidFill>
                <a:srgbClr val="D4D9EC"/>
              </a:solidFill>
            </p:spPr>
            <p:txBody>
              <a:bodyPr wrap="squar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2525879" y="3635439"/>
              <a:ext cx="5204691" cy="695022"/>
              <a:chOff x="2063344" y="2722058"/>
              <a:chExt cx="3903518" cy="537307"/>
            </a:xfrm>
          </p:grpSpPr>
          <p:sp>
            <p:nvSpPr>
              <p:cNvPr id="36" name="Freeform 13"/>
              <p:cNvSpPr/>
              <p:nvPr/>
            </p:nvSpPr>
            <p:spPr bwMode="auto">
              <a:xfrm>
                <a:off x="2563023" y="2747614"/>
                <a:ext cx="3403839"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18"/>
              <p:cNvSpPr txBox="1"/>
              <p:nvPr/>
            </p:nvSpPr>
            <p:spPr>
              <a:xfrm>
                <a:off x="2719386" y="2796376"/>
                <a:ext cx="2284576" cy="388670"/>
              </a:xfrm>
              <a:prstGeom prst="rect">
                <a:avLst/>
              </a:prstGeom>
              <a:solidFill>
                <a:srgbClr val="D4D9EC"/>
              </a:solidFill>
            </p:spPr>
            <p:txBody>
              <a:bodyPr wrap="none" lIns="91427" tIns="45715" rIns="91427" bIns="45715" rtlCol="0">
                <a:spAutoFit/>
              </a:bodyPr>
              <a:lstStyle/>
              <a:p>
                <a:pPr algn="ctr" defTabSz="457178"/>
                <a:r>
                  <a:rPr lang="zh-CN" altLang="en-US" sz="2667" b="1" dirty="0">
                    <a:latin typeface="Times New Roman" panose="02020603050405020304" pitchFamily="18" charset="0"/>
                    <a:ea typeface="微软雅黑" panose="020B0503020204020204" pitchFamily="34" charset="-122"/>
                    <a:cs typeface="Times New Roman" panose="02020603050405020304" pitchFamily="18" charset="0"/>
                  </a:rPr>
                  <a:t>网络信息资源组织</a:t>
                </a:r>
                <a:endPar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val 12"/>
              <p:cNvSpPr>
                <a:spLocks noChangeArrowheads="1"/>
              </p:cNvSpPr>
              <p:nvPr/>
            </p:nvSpPr>
            <p:spPr bwMode="auto">
              <a:xfrm>
                <a:off x="2063344" y="2722058"/>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TextBox 20"/>
              <p:cNvSpPr txBox="1"/>
              <p:nvPr/>
            </p:nvSpPr>
            <p:spPr>
              <a:xfrm>
                <a:off x="2174002" y="2764676"/>
                <a:ext cx="305396" cy="452070"/>
              </a:xfrm>
              <a:prstGeom prst="rect">
                <a:avLst/>
              </a:prstGeom>
              <a:solidFill>
                <a:srgbClr val="D4D9EC"/>
              </a:solidFill>
            </p:spPr>
            <p:txBody>
              <a:bodyPr wrap="non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2525879" y="4380593"/>
              <a:ext cx="5189664" cy="695022"/>
              <a:chOff x="2205141" y="3698787"/>
              <a:chExt cx="3892248" cy="537307"/>
            </a:xfrm>
          </p:grpSpPr>
          <p:sp>
            <p:nvSpPr>
              <p:cNvPr id="23" name="Freeform 13"/>
              <p:cNvSpPr/>
              <p:nvPr/>
            </p:nvSpPr>
            <p:spPr bwMode="auto">
              <a:xfrm>
                <a:off x="2702953" y="3724343"/>
                <a:ext cx="3394436"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TextBox 24"/>
              <p:cNvSpPr txBox="1"/>
              <p:nvPr/>
            </p:nvSpPr>
            <p:spPr>
              <a:xfrm>
                <a:off x="2883466" y="3787353"/>
                <a:ext cx="1214613" cy="388670"/>
              </a:xfrm>
              <a:prstGeom prst="rect">
                <a:avLst/>
              </a:prstGeom>
              <a:solidFill>
                <a:srgbClr val="D4D9EC"/>
              </a:solidFill>
            </p:spPr>
            <p:txBody>
              <a:bodyPr wrap="none" lIns="91427" tIns="45715" rIns="91427" bIns="45715" rtlCol="0">
                <a:spAutoFit/>
              </a:bodyPr>
              <a:lstStyle/>
              <a:p>
                <a:pPr algn="ctr" defTabSz="457178"/>
                <a:r>
                  <a:rPr lang="zh-CN" altLang="en-US" sz="2667" b="1" dirty="0">
                    <a:latin typeface="Times New Roman" panose="02020603050405020304" pitchFamily="18" charset="0"/>
                    <a:ea typeface="微软雅黑" panose="020B0503020204020204" pitchFamily="34" charset="-122"/>
                    <a:cs typeface="Times New Roman" panose="02020603050405020304" pitchFamily="18" charset="0"/>
                  </a:rPr>
                  <a:t>知识组织</a:t>
                </a:r>
                <a:endPar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12"/>
              <p:cNvSpPr>
                <a:spLocks noChangeArrowheads="1"/>
              </p:cNvSpPr>
              <p:nvPr/>
            </p:nvSpPr>
            <p:spPr bwMode="auto">
              <a:xfrm>
                <a:off x="2205141" y="3698787"/>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Box 26"/>
              <p:cNvSpPr txBox="1"/>
              <p:nvPr/>
            </p:nvSpPr>
            <p:spPr>
              <a:xfrm>
                <a:off x="2335485" y="3741406"/>
                <a:ext cx="267893" cy="452070"/>
              </a:xfrm>
              <a:prstGeom prst="rect">
                <a:avLst/>
              </a:prstGeom>
              <a:solidFill>
                <a:srgbClr val="D4D9EC"/>
              </a:solidFill>
            </p:spPr>
            <p:txBody>
              <a:bodyPr wrap="squar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2525879" y="5125749"/>
              <a:ext cx="5202202" cy="695022"/>
              <a:chOff x="2075602" y="3771344"/>
              <a:chExt cx="3901651" cy="537307"/>
            </a:xfrm>
          </p:grpSpPr>
          <p:grpSp>
            <p:nvGrpSpPr>
              <p:cNvPr id="45" name="组合 44"/>
              <p:cNvGrpSpPr/>
              <p:nvPr/>
            </p:nvGrpSpPr>
            <p:grpSpPr>
              <a:xfrm>
                <a:off x="2075602" y="3771344"/>
                <a:ext cx="3901651" cy="537307"/>
                <a:chOff x="2205141" y="3698787"/>
                <a:chExt cx="3901651" cy="537307"/>
              </a:xfrm>
            </p:grpSpPr>
            <p:sp>
              <p:nvSpPr>
                <p:cNvPr id="50" name="Freeform 13"/>
                <p:cNvSpPr/>
                <p:nvPr/>
              </p:nvSpPr>
              <p:spPr bwMode="auto">
                <a:xfrm>
                  <a:off x="2702953" y="3724343"/>
                  <a:ext cx="3403839"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TextBox 46"/>
                <p:cNvSpPr txBox="1"/>
                <p:nvPr/>
              </p:nvSpPr>
              <p:spPr>
                <a:xfrm>
                  <a:off x="2903883" y="3784640"/>
                  <a:ext cx="144701" cy="372709"/>
                </a:xfrm>
                <a:prstGeom prst="rect">
                  <a:avLst/>
                </a:prstGeom>
                <a:solidFill>
                  <a:srgbClr val="D4D9EC"/>
                </a:solidFill>
              </p:spPr>
              <p:txBody>
                <a:bodyPr wrap="none" lIns="91427" tIns="45715" rIns="91427" bIns="45715" rtlCol="0">
                  <a:spAutoFit/>
                </a:bodyPr>
                <a:lstStyle/>
                <a:p>
                  <a:pPr algn="ctr" defTabSz="457178"/>
                  <a:endPar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Oval 12"/>
                <p:cNvSpPr>
                  <a:spLocks noChangeArrowheads="1"/>
                </p:cNvSpPr>
                <p:nvPr/>
              </p:nvSpPr>
              <p:spPr bwMode="auto">
                <a:xfrm>
                  <a:off x="2205141" y="3698787"/>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TextBox 48"/>
                <p:cNvSpPr txBox="1"/>
                <p:nvPr/>
              </p:nvSpPr>
              <p:spPr>
                <a:xfrm>
                  <a:off x="2336417" y="3741407"/>
                  <a:ext cx="267893" cy="452070"/>
                </a:xfrm>
                <a:prstGeom prst="rect">
                  <a:avLst/>
                </a:prstGeom>
                <a:solidFill>
                  <a:srgbClr val="D4D9EC"/>
                </a:solidFill>
              </p:spPr>
              <p:txBody>
                <a:bodyPr wrap="squar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矩形 5"/>
              <p:cNvSpPr/>
              <p:nvPr/>
            </p:nvSpPr>
            <p:spPr>
              <a:xfrm>
                <a:off x="2735458" y="3859906"/>
                <a:ext cx="2832136" cy="388678"/>
              </a:xfrm>
              <a:prstGeom prst="rect">
                <a:avLst/>
              </a:prstGeom>
            </p:spPr>
            <p:txBody>
              <a:bodyPr wrap="none">
                <a:spAutoFit/>
              </a:bodyPr>
              <a:lstStyle/>
              <a:p>
                <a:pPr algn="ctr"/>
                <a:r>
                  <a:rPr lang="zh-CN" altLang="en-US" sz="2667" b="1" dirty="0">
                    <a:latin typeface="Times New Roman" panose="02020603050405020304" pitchFamily="18" charset="0"/>
                    <a:ea typeface="微软雅黑" panose="020B0503020204020204" pitchFamily="34" charset="-122"/>
                    <a:cs typeface="Times New Roman" panose="02020603050405020304" pitchFamily="18" charset="0"/>
                  </a:rPr>
                  <a:t>大数据时代的信息组织</a:t>
                </a:r>
              </a:p>
            </p:txBody>
          </p:sp>
        </p:grpSp>
        <p:grpSp>
          <p:nvGrpSpPr>
            <p:cNvPr id="54" name="组合 53">
              <a:extLst>
                <a:ext uri="{FF2B5EF4-FFF2-40B4-BE49-F238E27FC236}">
                  <a16:creationId xmlns:a16="http://schemas.microsoft.com/office/drawing/2014/main" id="{E82C9AF8-ACE7-4E52-A7D5-80681028D124}"/>
                </a:ext>
              </a:extLst>
            </p:cNvPr>
            <p:cNvGrpSpPr/>
            <p:nvPr/>
          </p:nvGrpSpPr>
          <p:grpSpPr>
            <a:xfrm>
              <a:off x="2525880" y="1341647"/>
              <a:ext cx="5189664" cy="695022"/>
              <a:chOff x="2091185" y="1240327"/>
              <a:chExt cx="3892248" cy="537307"/>
            </a:xfrm>
          </p:grpSpPr>
          <p:sp>
            <p:nvSpPr>
              <p:cNvPr id="59" name="Freeform 13">
                <a:extLst>
                  <a:ext uri="{FF2B5EF4-FFF2-40B4-BE49-F238E27FC236}">
                    <a16:creationId xmlns:a16="http://schemas.microsoft.com/office/drawing/2014/main" id="{0024FE18-2C84-4791-996C-9C1A9C8DE9F2}"/>
                  </a:ext>
                </a:extLst>
              </p:cNvPr>
              <p:cNvSpPr/>
              <p:nvPr/>
            </p:nvSpPr>
            <p:spPr bwMode="auto">
              <a:xfrm>
                <a:off x="2588998" y="1265883"/>
                <a:ext cx="3394435" cy="48619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D4D9E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TextBox 6">
                <a:extLst>
                  <a:ext uri="{FF2B5EF4-FFF2-40B4-BE49-F238E27FC236}">
                    <a16:creationId xmlns:a16="http://schemas.microsoft.com/office/drawing/2014/main" id="{63FC02FC-0898-4F44-A22B-D00256FEFCB3}"/>
                  </a:ext>
                </a:extLst>
              </p:cNvPr>
              <p:cNvSpPr txBox="1"/>
              <p:nvPr/>
            </p:nvSpPr>
            <p:spPr>
              <a:xfrm>
                <a:off x="2762534" y="1333679"/>
                <a:ext cx="1674245" cy="372709"/>
              </a:xfrm>
              <a:prstGeom prst="rect">
                <a:avLst/>
              </a:prstGeom>
              <a:solidFill>
                <a:srgbClr val="D4D9EC"/>
              </a:solidFill>
            </p:spPr>
            <p:txBody>
              <a:bodyPr wrap="none" lIns="91427" tIns="45715" rIns="91427" bIns="45715" rtlCol="0">
                <a:spAutoFit/>
              </a:bodyPr>
              <a:lstStyle/>
              <a:p>
                <a:pPr algn="ctr" defTabSz="457178"/>
                <a:r>
                  <a:rPr lang="zh-CN" altLang="en-US" sz="2533"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信息组织概述</a:t>
                </a:r>
              </a:p>
            </p:txBody>
          </p:sp>
          <p:sp>
            <p:nvSpPr>
              <p:cNvPr id="57" name="Oval 12">
                <a:extLst>
                  <a:ext uri="{FF2B5EF4-FFF2-40B4-BE49-F238E27FC236}">
                    <a16:creationId xmlns:a16="http://schemas.microsoft.com/office/drawing/2014/main" id="{8CB0022F-40DD-4D9B-A242-3CE1C3B43D76}"/>
                  </a:ext>
                </a:extLst>
              </p:cNvPr>
              <p:cNvSpPr>
                <a:spLocks noChangeArrowheads="1"/>
              </p:cNvSpPr>
              <p:nvPr/>
            </p:nvSpPr>
            <p:spPr bwMode="auto">
              <a:xfrm>
                <a:off x="2091185" y="1240327"/>
                <a:ext cx="528580" cy="537307"/>
              </a:xfrm>
              <a:prstGeom prst="ellipse">
                <a:avLst/>
              </a:prstGeom>
              <a:solidFill>
                <a:srgbClr val="D4D9EC"/>
              </a:solidFill>
              <a:ln>
                <a:noFill/>
              </a:ln>
            </p:spPr>
            <p:txBody>
              <a:bodyPr vert="horz" wrap="square" lIns="91427" tIns="45715" rIns="91427" bIns="45715" numCol="1" anchor="t" anchorCtr="0" compatLnSpc="1"/>
              <a:lstStyle/>
              <a:p>
                <a:pPr algn="ctr" defTabSz="457178"/>
                <a:endParaRPr lang="zh-CN" altLang="en-US" sz="1867">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TextBox 8">
                <a:extLst>
                  <a:ext uri="{FF2B5EF4-FFF2-40B4-BE49-F238E27FC236}">
                    <a16:creationId xmlns:a16="http://schemas.microsoft.com/office/drawing/2014/main" id="{98707237-C726-4F48-902D-97BEA338D0B6}"/>
                  </a:ext>
                </a:extLst>
              </p:cNvPr>
              <p:cNvSpPr txBox="1"/>
              <p:nvPr/>
            </p:nvSpPr>
            <p:spPr>
              <a:xfrm>
                <a:off x="2233954" y="1282946"/>
                <a:ext cx="229718" cy="452070"/>
              </a:xfrm>
              <a:prstGeom prst="rect">
                <a:avLst/>
              </a:prstGeom>
              <a:solidFill>
                <a:srgbClr val="D4D9EC"/>
              </a:solidFill>
            </p:spPr>
            <p:txBody>
              <a:bodyPr wrap="square" lIns="91427" tIns="45715" rIns="91427" bIns="45715" rtlCol="0">
                <a:spAutoFit/>
              </a:bodyPr>
              <a:lstStyle/>
              <a:p>
                <a:pPr algn="ctr" defTabSz="457178"/>
                <a:r>
                  <a:rPr lang="en-US" altLang="zh-CN"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32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84943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文献目录类型</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459559" cy="4940736"/>
            <a:chOff x="3004805" y="1040787"/>
            <a:chExt cx="7844669" cy="3784801"/>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4"/>
                <a:ext cx="3825874"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F9F9F9"/>
                    </a:solidFill>
                    <a:latin typeface="Arial" panose="020B0604020202020204" pitchFamily="34" charset="0"/>
                    <a:ea typeface="华文中宋" panose="02010600040101010101" pitchFamily="2" charset="-122"/>
                    <a:cs typeface="Arial" panose="020B0604020202020204" pitchFamily="34" charset="0"/>
                  </a:rPr>
                  <a:t>1</a:t>
                </a:r>
                <a:endParaRPr lang="zh-CN" altLang="en-US" sz="3333" b="1" dirty="0">
                  <a:solidFill>
                    <a:srgbClr val="F9F9F9"/>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Arial" panose="020B0604020202020204" pitchFamily="34" charset="0"/>
                    <a:ea typeface="华文中宋" panose="02010600040101010101" pitchFamily="2" charset="-122"/>
                    <a:cs typeface="Arial" panose="020B0604020202020204" pitchFamily="34" charset="0"/>
                  </a:rPr>
                  <a:t>2</a:t>
                </a:r>
                <a:endParaRPr lang="zh-CN" altLang="en-US" sz="3333" b="1" dirty="0">
                  <a:solidFill>
                    <a:schemeClr val="tx1"/>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F9F9F9"/>
                    </a:solidFill>
                    <a:latin typeface="微软雅黑" panose="020B0503020204020204" pitchFamily="34" charset="-122"/>
                    <a:ea typeface="微软雅黑" panose="020B0503020204020204" pitchFamily="34" charset="-122"/>
                  </a:rPr>
                  <a:t>3</a:t>
                </a:r>
                <a:endParaRPr lang="zh-CN" altLang="en-US" sz="3333" b="1" dirty="0">
                  <a:solidFill>
                    <a:srgbClr val="F9F9F9"/>
                  </a:solidFill>
                  <a:latin typeface="微软雅黑" panose="020B0503020204020204" pitchFamily="34" charset="-122"/>
                  <a:ea typeface="微软雅黑" panose="020B0503020204020204" pitchFamily="34" charset="-122"/>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solidFill>
                    <a:srgbClr val="F9F9F9"/>
                  </a:solidFill>
                  <a:latin typeface="微软雅黑" panose="020B0503020204020204" pitchFamily="34" charset="-122"/>
                  <a:ea typeface="微软雅黑" panose="020B0503020204020204" pitchFamily="34" charset="-122"/>
                </a:rPr>
                <a:t>清单目录</a:t>
              </a:r>
              <a:endParaRPr kumimoji="1" lang="en-US" altLang="zh-CN" sz="2133" b="1" dirty="0">
                <a:solidFill>
                  <a:srgbClr val="F9F9F9"/>
                </a:solidFill>
                <a:latin typeface="微软雅黑" panose="020B0503020204020204" pitchFamily="34" charset="-122"/>
                <a:ea typeface="微软雅黑" panose="020B0503020204020204" pitchFamily="34" charset="-122"/>
              </a:endParaRPr>
            </a:p>
            <a:p>
              <a:endParaRPr kumimoji="1" lang="en-US" altLang="zh-CN" sz="1333" dirty="0">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粗略分类下不规范的著录；</a:t>
              </a:r>
              <a:endParaRPr kumimoji="1"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个人编写，零散且无标准；</a:t>
              </a:r>
              <a:endParaRPr kumimoji="1"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款目排序不便于检索。</a:t>
              </a:r>
              <a:endParaRPr kumimoji="1"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endParaRPr kumimoji="1" lang="en-US" altLang="zh-CN" sz="1333" dirty="0">
                <a:latin typeface="微软雅黑" panose="020B0503020204020204" pitchFamily="34" charset="-122"/>
                <a:ea typeface="微软雅黑" panose="020B0503020204020204" pitchFamily="34"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256639"/>
              <a:ext cx="4266857" cy="1001282"/>
            </a:xfrm>
            <a:prstGeom prst="rect">
              <a:avLst/>
            </a:prstGeom>
            <a:noFill/>
          </p:spPr>
          <p:txBody>
            <a:bodyPr wrap="square" lIns="0" tIns="0" rIns="0" bIns="0" rtlCol="0">
              <a:spAutoFit/>
            </a:bodyPr>
            <a:lstStyle/>
            <a:p>
              <a:pPr algn="just">
                <a:lnSpc>
                  <a:spcPts val="2000"/>
                </a:lnSpc>
              </a:pPr>
              <a:r>
                <a:rPr lang="zh-CN" altLang="en-US" sz="2133" b="1" dirty="0">
                  <a:latin typeface="微软雅黑" panose="020B0503020204020204" pitchFamily="34" charset="-122"/>
                  <a:ea typeface="微软雅黑" panose="020B0503020204020204" pitchFamily="34" charset="-122"/>
                </a:rPr>
                <a:t>查检目录</a:t>
              </a:r>
              <a:endParaRPr lang="en-US" altLang="zh-CN" sz="2133" b="1" dirty="0">
                <a:latin typeface="微软雅黑" panose="020B0503020204020204" pitchFamily="34" charset="-122"/>
                <a:ea typeface="微软雅黑" panose="020B0503020204020204" pitchFamily="34" charset="-122"/>
              </a:endParaRPr>
            </a:p>
            <a:p>
              <a:pPr algn="just"/>
              <a:endParaRPr lang="en-US" altLang="zh-CN" sz="1067" b="1"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以查检为目的，即用于查找特性文献的存放位置；</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目录组织与排架顺序相一致；</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著录内容简略。</a:t>
              </a:r>
              <a:endParaRPr lang="en-US" altLang="zh-CN" sz="1600" dirty="0">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0" y="3359447"/>
              <a:ext cx="5031134" cy="1466141"/>
            </a:xfrm>
            <a:prstGeom prst="rect">
              <a:avLst/>
            </a:prstGeom>
            <a:noFill/>
          </p:spPr>
          <p:txBody>
            <a:bodyPr wrap="square" lIns="0" tIns="0" rIns="0" bIns="0" rtlCol="0">
              <a:spAutoFit/>
            </a:bodyPr>
            <a:lstStyle/>
            <a:p>
              <a:pPr algn="just">
                <a:lnSpc>
                  <a:spcPts val="2000"/>
                </a:lnSpc>
              </a:pPr>
              <a:r>
                <a:rPr lang="zh-CN" altLang="en-US" sz="2133" b="1" dirty="0">
                  <a:solidFill>
                    <a:srgbClr val="F9F9F9"/>
                  </a:solidFill>
                  <a:latin typeface="微软雅黑" panose="020B0503020204020204" pitchFamily="34" charset="-122"/>
                  <a:ea typeface="微软雅黑" panose="020B0503020204020204" pitchFamily="34" charset="-122"/>
                </a:rPr>
                <a:t>文献控制目录</a:t>
              </a:r>
              <a:endParaRPr lang="en-US" altLang="zh-CN" sz="2133" b="1" dirty="0">
                <a:solidFill>
                  <a:srgbClr val="F9F9F9"/>
                </a:solidFill>
                <a:latin typeface="微软雅黑" panose="020B0503020204020204" pitchFamily="34" charset="-122"/>
                <a:ea typeface="微软雅黑" panose="020B0503020204020204" pitchFamily="34" charset="-122"/>
              </a:endParaRPr>
            </a:p>
            <a:p>
              <a:pPr algn="just"/>
              <a:endParaRPr lang="en-US" altLang="zh-CN" sz="1333" b="1"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从</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Gesner</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到芝加哥学派：完整记录人类文化遗产的乌托邦理想；信息爆炸时代的“文献存储与书目存储”；</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集中编目到联合编目、全球编目：语言障碍，</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ICCP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国际编目原则，世界书目控制</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UBC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、国家书目出版</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NBC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与</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CIP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、国际标准书目著录</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ISBD</a:t>
              </a:r>
            </a:p>
            <a:p>
              <a:pPr marL="342900" indent="-342900" algn="just">
                <a:lnSpc>
                  <a:spcPct val="120000"/>
                </a:lnSpc>
                <a:buFont typeface="+mj-ea"/>
                <a:buAutoNum type="circleNumDbPlain"/>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计算机编目中的联合与共享，</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OPAC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err="1">
                  <a:solidFill>
                    <a:schemeClr val="bg1">
                      <a:lumMod val="95000"/>
                    </a:schemeClr>
                  </a:solidFill>
                  <a:latin typeface="微软雅黑" panose="020B0503020204020204" pitchFamily="34" charset="-122"/>
                  <a:ea typeface="微软雅黑" panose="020B0503020204020204" pitchFamily="34" charset="-122"/>
                </a:rPr>
                <a:t>WorldCat</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UNIMARC</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IMP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42608"/>
            </a:xfrm>
            <a:prstGeom prst="rect">
              <a:avLst/>
            </a:prstGeom>
            <a:noFill/>
          </p:spPr>
          <p:txBody>
            <a:bodyPr wrap="square" lIns="0" tIns="0" rIns="0" bIns="0" rtlCol="0">
              <a:spAutoFit/>
            </a:bodyPr>
            <a:lstStyle/>
            <a:p>
              <a:pPr algn="just">
                <a:lnSpc>
                  <a:spcPct val="130000"/>
                </a:lnSpc>
              </a:pPr>
              <a:r>
                <a:rPr lang="zh-CN" altLang="en-US" sz="3200" dirty="0">
                  <a:latin typeface="微软雅黑" panose="020B0503020204020204" pitchFamily="34" charset="-122"/>
                  <a:ea typeface="微软雅黑" panose="020B0503020204020204" pitchFamily="34" charset="-122"/>
                </a:rPr>
                <a:t>目录的类型</a:t>
              </a:r>
              <a:endParaRPr lang="en-US" altLang="zh-CN" sz="3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12857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04</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文献目录类型</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542390" cy="4940736"/>
            <a:chOff x="3004805" y="1040787"/>
            <a:chExt cx="7906792" cy="3784801"/>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F9F9F9"/>
                    </a:solidFill>
                    <a:latin typeface="Arial" panose="020B0604020202020204" pitchFamily="34" charset="0"/>
                    <a:ea typeface="华文中宋" panose="02010600040101010101" pitchFamily="2" charset="-122"/>
                    <a:cs typeface="Arial" panose="020B0604020202020204" pitchFamily="34" charset="0"/>
                  </a:rPr>
                  <a:t>1</a:t>
                </a:r>
                <a:endParaRPr lang="zh-CN" altLang="en-US" sz="3333" b="1" dirty="0">
                  <a:solidFill>
                    <a:srgbClr val="F9F9F9"/>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dirty="0">
                  <a:solidFill>
                    <a:srgbClr val="7030A0"/>
                  </a:solidFill>
                  <a:latin typeface="Arial" panose="020B0604020202020204" pitchFamily="34" charset="0"/>
                  <a:ea typeface="华文中宋" panose="02010600040101010101" pitchFamily="2" charset="-122"/>
                  <a:cs typeface="Arial" panose="020B0604020202020204" pitchFamily="34" charset="0"/>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F9F9F9"/>
                    </a:solidFill>
                    <a:latin typeface="Arial" panose="020B0604020202020204" pitchFamily="34" charset="0"/>
                    <a:ea typeface="华文中宋" panose="02010600040101010101" pitchFamily="2" charset="-122"/>
                    <a:cs typeface="Arial" panose="020B0604020202020204" pitchFamily="34" charset="0"/>
                  </a:rPr>
                  <a:t>2</a:t>
                </a:r>
                <a:endParaRPr lang="zh-CN" altLang="en-US" sz="3333" b="1" dirty="0">
                  <a:solidFill>
                    <a:srgbClr val="F9F9F9"/>
                  </a:solidFill>
                  <a:latin typeface="Arial" panose="020B0604020202020204" pitchFamily="34" charset="0"/>
                  <a:ea typeface="华文中宋" panose="02010600040101010101" pitchFamily="2" charset="-122"/>
                  <a:cs typeface="Arial" panose="020B0604020202020204" pitchFamily="34" charset="0"/>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Arial" panose="020B0604020202020204" pitchFamily="34" charset="0"/>
                    <a:ea typeface="华文中宋" panose="02010600040101010101" pitchFamily="2" charset="-122"/>
                    <a:cs typeface="Arial" panose="020B0604020202020204" pitchFamily="34" charset="0"/>
                  </a:rPr>
                  <a:t>3</a:t>
                </a:r>
                <a:endParaRPr lang="zh-CN" altLang="en-US" sz="3333" b="1" dirty="0">
                  <a:solidFill>
                    <a:schemeClr val="tx1"/>
                  </a:solidFill>
                  <a:latin typeface="Arial" panose="020B0604020202020204" pitchFamily="34" charset="0"/>
                  <a:ea typeface="华文中宋" panose="02010600040101010101" pitchFamily="2" charset="-122"/>
                  <a:cs typeface="Arial" panose="020B0604020202020204" pitchFamily="34" charset="0"/>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solidFill>
                    <a:srgbClr val="F9F9F9"/>
                  </a:solidFill>
                  <a:latin typeface="微软雅黑" panose="020B0503020204020204" pitchFamily="34" charset="-122"/>
                  <a:ea typeface="微软雅黑" panose="020B0503020204020204" pitchFamily="34" charset="-122"/>
                </a:rPr>
                <a:t>清单目录</a:t>
              </a:r>
              <a:endParaRPr kumimoji="1" lang="en-US" altLang="zh-CN" sz="2133" b="1" dirty="0">
                <a:solidFill>
                  <a:srgbClr val="F9F9F9"/>
                </a:solidFill>
                <a:latin typeface="微软雅黑" panose="020B0503020204020204" pitchFamily="34" charset="-122"/>
                <a:ea typeface="微软雅黑" panose="020B0503020204020204" pitchFamily="34" charset="-122"/>
              </a:endParaRPr>
            </a:p>
            <a:p>
              <a:endParaRPr kumimoji="1" lang="en-US" altLang="zh-CN" sz="1333" dirty="0">
                <a:solidFill>
                  <a:srgbClr val="F9F9F9"/>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rgbClr val="F9F9F9"/>
                  </a:solidFill>
                  <a:latin typeface="微软雅黑" panose="020B0503020204020204" pitchFamily="34" charset="-122"/>
                  <a:ea typeface="微软雅黑" panose="020B0503020204020204" pitchFamily="34" charset="-122"/>
                </a:rPr>
                <a:t>粗略分类下不规范的著录；</a:t>
              </a:r>
              <a:endParaRPr kumimoji="1" lang="en-US" altLang="zh-CN" sz="1600" dirty="0">
                <a:solidFill>
                  <a:srgbClr val="F9F9F9"/>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rgbClr val="F9F9F9"/>
                  </a:solidFill>
                  <a:latin typeface="微软雅黑" panose="020B0503020204020204" pitchFamily="34" charset="-122"/>
                  <a:ea typeface="微软雅黑" panose="020B0503020204020204" pitchFamily="34" charset="-122"/>
                </a:rPr>
                <a:t>个人编写，零散且无标准；</a:t>
              </a:r>
              <a:endParaRPr kumimoji="1" lang="en-US" altLang="zh-CN" sz="1600" dirty="0">
                <a:solidFill>
                  <a:srgbClr val="F9F9F9"/>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kumimoji="1" lang="zh-CN" altLang="en-US" sz="1600" dirty="0">
                  <a:solidFill>
                    <a:srgbClr val="F9F9F9"/>
                  </a:solidFill>
                  <a:latin typeface="微软雅黑" panose="020B0503020204020204" pitchFamily="34" charset="-122"/>
                  <a:ea typeface="微软雅黑" panose="020B0503020204020204" pitchFamily="34" charset="-122"/>
                </a:rPr>
                <a:t>款目排序不便于检索。</a:t>
              </a:r>
              <a:endParaRPr kumimoji="1" lang="en-US" altLang="zh-CN" sz="1600" dirty="0">
                <a:solidFill>
                  <a:srgbClr val="F9F9F9"/>
                </a:solidFill>
                <a:latin typeface="微软雅黑" panose="020B0503020204020204" pitchFamily="34" charset="-122"/>
                <a:ea typeface="微软雅黑" panose="020B0503020204020204" pitchFamily="34" charset="-122"/>
              </a:endParaRPr>
            </a:p>
            <a:p>
              <a:endParaRPr kumimoji="1" lang="en-US" altLang="zh-CN" sz="1333" dirty="0">
                <a:latin typeface="Agency FB" panose="020B0503020202020204" pitchFamily="34" charset="0"/>
                <a:ea typeface="华文中宋" panose="02010600040101010101" pitchFamily="2"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256639"/>
              <a:ext cx="4266857" cy="1001282"/>
            </a:xfrm>
            <a:prstGeom prst="rect">
              <a:avLst/>
            </a:prstGeom>
            <a:noFill/>
          </p:spPr>
          <p:txBody>
            <a:bodyPr wrap="square" lIns="0" tIns="0" rIns="0" bIns="0" rtlCol="0">
              <a:spAutoFit/>
            </a:bodyPr>
            <a:lstStyle/>
            <a:p>
              <a:pPr algn="just">
                <a:lnSpc>
                  <a:spcPts val="2000"/>
                </a:lnSpc>
              </a:pPr>
              <a:r>
                <a:rPr lang="zh-CN" altLang="en-US" sz="2133" b="1" dirty="0">
                  <a:solidFill>
                    <a:srgbClr val="F9F9F9"/>
                  </a:solidFill>
                  <a:latin typeface="微软雅黑" panose="020B0503020204020204" pitchFamily="34" charset="-122"/>
                  <a:ea typeface="微软雅黑" panose="020B0503020204020204" pitchFamily="34" charset="-122"/>
                </a:rPr>
                <a:t>查检目录</a:t>
              </a:r>
              <a:endParaRPr lang="en-US" altLang="zh-CN" sz="2133" b="1" dirty="0">
                <a:solidFill>
                  <a:srgbClr val="F9F9F9"/>
                </a:solidFill>
                <a:latin typeface="微软雅黑" panose="020B0503020204020204" pitchFamily="34" charset="-122"/>
                <a:ea typeface="微软雅黑" panose="020B0503020204020204" pitchFamily="34" charset="-122"/>
              </a:endParaRPr>
            </a:p>
            <a:p>
              <a:pPr algn="just"/>
              <a:endParaRPr lang="en-US" altLang="zh-CN" sz="1067" b="1" dirty="0">
                <a:solidFill>
                  <a:srgbClr val="F9F9F9"/>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rgbClr val="F9F9F9"/>
                  </a:solidFill>
                  <a:latin typeface="微软雅黑" panose="020B0503020204020204" pitchFamily="34" charset="-122"/>
                  <a:ea typeface="微软雅黑" panose="020B0503020204020204" pitchFamily="34" charset="-122"/>
                </a:rPr>
                <a:t>以查检为目的，即用于查找特性文献的存放位置</a:t>
              </a:r>
              <a:endParaRPr lang="en-US" altLang="zh-CN" sz="1600" dirty="0">
                <a:solidFill>
                  <a:srgbClr val="F9F9F9"/>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rgbClr val="F9F9F9"/>
                  </a:solidFill>
                  <a:latin typeface="微软雅黑" panose="020B0503020204020204" pitchFamily="34" charset="-122"/>
                  <a:ea typeface="微软雅黑" panose="020B0503020204020204" pitchFamily="34" charset="-122"/>
                </a:rPr>
                <a:t>目录组织与排架顺序相一致</a:t>
              </a:r>
              <a:endParaRPr lang="en-US" altLang="zh-CN" sz="1600" dirty="0">
                <a:solidFill>
                  <a:srgbClr val="F9F9F9"/>
                </a:solidFill>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solidFill>
                    <a:srgbClr val="F9F9F9"/>
                  </a:solidFill>
                  <a:latin typeface="微软雅黑" panose="020B0503020204020204" pitchFamily="34" charset="-122"/>
                  <a:ea typeface="微软雅黑" panose="020B0503020204020204" pitchFamily="34" charset="-122"/>
                </a:rPr>
                <a:t>著录内容简略</a:t>
              </a:r>
              <a:endParaRPr lang="en-US" altLang="zh-CN" sz="1600" dirty="0">
                <a:solidFill>
                  <a:srgbClr val="F9F9F9"/>
                </a:solidFill>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0" y="3359447"/>
              <a:ext cx="5093257" cy="1466141"/>
            </a:xfrm>
            <a:prstGeom prst="rect">
              <a:avLst/>
            </a:prstGeom>
            <a:noFill/>
          </p:spPr>
          <p:txBody>
            <a:bodyPr wrap="square" lIns="0" tIns="0" rIns="0" bIns="0" rtlCol="0">
              <a:spAutoFit/>
            </a:bodyPr>
            <a:lstStyle/>
            <a:p>
              <a:pPr algn="just">
                <a:lnSpc>
                  <a:spcPts val="2000"/>
                </a:lnSpc>
              </a:pPr>
              <a:r>
                <a:rPr lang="zh-CN" altLang="en-US" sz="2133" b="1" dirty="0">
                  <a:latin typeface="微软雅黑" panose="020B0503020204020204" pitchFamily="34" charset="-122"/>
                  <a:ea typeface="微软雅黑" panose="020B0503020204020204" pitchFamily="34" charset="-122"/>
                </a:rPr>
                <a:t>文献控制目录</a:t>
              </a:r>
              <a:endParaRPr lang="en-US" altLang="zh-CN" sz="2133" b="1" dirty="0">
                <a:latin typeface="微软雅黑" panose="020B0503020204020204" pitchFamily="34" charset="-122"/>
                <a:ea typeface="微软雅黑" panose="020B0503020204020204" pitchFamily="34" charset="-122"/>
              </a:endParaRPr>
            </a:p>
            <a:p>
              <a:pPr algn="just"/>
              <a:endParaRPr lang="en-US" altLang="zh-CN" sz="1333" b="1"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Gesner</a:t>
              </a:r>
              <a:r>
                <a:rPr lang="zh-CN" altLang="en-US" sz="1600" dirty="0">
                  <a:latin typeface="微软雅黑" panose="020B0503020204020204" pitchFamily="34" charset="-122"/>
                  <a:ea typeface="微软雅黑" panose="020B0503020204020204" pitchFamily="34" charset="-122"/>
                </a:rPr>
                <a:t>到芝加哥学派：完整记录人类文化遗产的乌托邦理想；信息爆炸时代的“文献存储与书目存储”；</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集中编目到联合编目、全球编目：语言障碍，</a:t>
              </a:r>
              <a:r>
                <a:rPr lang="en-US" altLang="zh-CN" sz="1600" dirty="0">
                  <a:latin typeface="微软雅黑" panose="020B0503020204020204" pitchFamily="34" charset="-122"/>
                  <a:ea typeface="微软雅黑" panose="020B0503020204020204" pitchFamily="34" charset="-122"/>
                </a:rPr>
                <a:t>ICCP</a:t>
              </a:r>
              <a:r>
                <a:rPr lang="zh-CN" altLang="en-US" sz="1600" dirty="0">
                  <a:latin typeface="微软雅黑" panose="020B0503020204020204" pitchFamily="34" charset="-122"/>
                  <a:ea typeface="微软雅黑" panose="020B0503020204020204" pitchFamily="34" charset="-122"/>
                </a:rPr>
                <a:t>国际编目原则，世界书目控制</a:t>
              </a:r>
              <a:r>
                <a:rPr lang="en-US" altLang="zh-CN" sz="1600" dirty="0">
                  <a:latin typeface="微软雅黑" panose="020B0503020204020204" pitchFamily="34" charset="-122"/>
                  <a:ea typeface="微软雅黑" panose="020B0503020204020204" pitchFamily="34" charset="-122"/>
                </a:rPr>
                <a:t>UBC</a:t>
              </a:r>
              <a:r>
                <a:rPr lang="zh-CN" altLang="en-US" sz="1600" dirty="0">
                  <a:latin typeface="微软雅黑" panose="020B0503020204020204" pitchFamily="34" charset="-122"/>
                  <a:ea typeface="微软雅黑" panose="020B0503020204020204" pitchFamily="34" charset="-122"/>
                </a:rPr>
                <a:t>、国家书目出版</a:t>
              </a:r>
              <a:r>
                <a:rPr lang="en-US" altLang="zh-CN" sz="1600" dirty="0">
                  <a:latin typeface="微软雅黑" panose="020B0503020204020204" pitchFamily="34" charset="-122"/>
                  <a:ea typeface="微软雅黑" panose="020B0503020204020204" pitchFamily="34" charset="-122"/>
                </a:rPr>
                <a:t>NBC</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CIP</a:t>
              </a:r>
              <a:r>
                <a:rPr lang="zh-CN" altLang="en-US" sz="1600" dirty="0">
                  <a:latin typeface="微软雅黑" panose="020B0503020204020204" pitchFamily="34" charset="-122"/>
                  <a:ea typeface="微软雅黑" panose="020B0503020204020204" pitchFamily="34" charset="-122"/>
                </a:rPr>
                <a:t>、国际标准书目著录</a:t>
              </a:r>
              <a:r>
                <a:rPr lang="en-US" altLang="zh-CN" sz="1600" dirty="0">
                  <a:latin typeface="微软雅黑" panose="020B0503020204020204" pitchFamily="34" charset="-122"/>
                  <a:ea typeface="微软雅黑" panose="020B0503020204020204" pitchFamily="34" charset="-122"/>
                </a:rPr>
                <a:t>ISBD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mj-ea"/>
                <a:buAutoNum type="circleNumDbPlain"/>
              </a:pPr>
              <a:r>
                <a:rPr lang="zh-CN" altLang="en-US" sz="1600" dirty="0">
                  <a:latin typeface="微软雅黑" panose="020B0503020204020204" pitchFamily="34" charset="-122"/>
                  <a:ea typeface="微软雅黑" panose="020B0503020204020204" pitchFamily="34" charset="-122"/>
                </a:rPr>
                <a:t>计算机编目中的联合与共享，</a:t>
              </a:r>
              <a:r>
                <a:rPr lang="en-US" altLang="zh-CN" sz="1600" dirty="0">
                  <a:latin typeface="微软雅黑" panose="020B0503020204020204" pitchFamily="34" charset="-122"/>
                  <a:ea typeface="微软雅黑" panose="020B0503020204020204" pitchFamily="34" charset="-122"/>
                </a:rPr>
                <a:t>OPAC</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WorldCat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UNIMARC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IMP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90400"/>
            </a:xfrm>
            <a:prstGeom prst="rect">
              <a:avLst/>
            </a:prstGeom>
            <a:noFill/>
          </p:spPr>
          <p:txBody>
            <a:bodyPr wrap="square" lIns="0" tIns="0" rIns="0" bIns="0" rtlCol="0">
              <a:spAutoFit/>
            </a:bodyPr>
            <a:lstStyle/>
            <a:p>
              <a:pPr algn="just">
                <a:lnSpc>
                  <a:spcPct val="130000"/>
                </a:lnSpc>
              </a:pPr>
              <a:r>
                <a:rPr lang="zh-CN" altLang="en-US" sz="3200" dirty="0">
                  <a:latin typeface="黑体" panose="02010609060101010101" pitchFamily="49" charset="-122"/>
                  <a:ea typeface="黑体" panose="02010609060101010101" pitchFamily="49" charset="-122"/>
                </a:rPr>
                <a:t>目录的类型</a:t>
              </a:r>
              <a:endParaRPr lang="en-US" altLang="zh-CN" sz="3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34139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defTabSz="457178"/>
            <a:r>
              <a:rPr lang="zh-CN" altLang="en-US" sz="3733" b="1" dirty="0">
                <a:latin typeface="微软雅黑" panose="020B0503020204020204" pitchFamily="34" charset="-122"/>
                <a:ea typeface="微软雅黑" panose="020B0503020204020204" pitchFamily="34" charset="-122"/>
              </a:rPr>
              <a:t>三、信息描述与组织方法</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133343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01</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信息组织的理论基础</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 name="矩形 1"/>
          <p:cNvSpPr/>
          <p:nvPr/>
        </p:nvSpPr>
        <p:spPr>
          <a:xfrm>
            <a:off x="815414" y="1036022"/>
            <a:ext cx="10892644" cy="5015091"/>
          </a:xfrm>
          <a:prstGeom prst="rect">
            <a:avLst/>
          </a:prstGeom>
        </p:spPr>
        <p:txBody>
          <a:bodyPr wrap="square">
            <a:spAutoFit/>
          </a:bodyPr>
          <a:lstStyle/>
          <a:p>
            <a:pPr marL="380990" indent="-380990">
              <a:lnSpc>
                <a:spcPct val="150000"/>
              </a:lnSpc>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语言学</a:t>
            </a:r>
            <a:r>
              <a:rPr lang="zh-CN" altLang="en-US" sz="2400" dirty="0">
                <a:solidFill>
                  <a:srgbClr val="333333"/>
                </a:solidFill>
                <a:latin typeface="微软雅黑" panose="020B0503020204020204" pitchFamily="34" charset="-122"/>
                <a:ea typeface="微软雅黑" panose="020B0503020204020204" pitchFamily="34" charset="-122"/>
              </a:rPr>
              <a:t>，通过建立语词、词汇、语法的语言符号系统，并根据其内在知识逻辑和表意结构，建立情报语言学与自然语言之间的关联关系，理解并解析自然语言表达的情报内涵。</a:t>
            </a:r>
            <a:endParaRPr lang="en-US" altLang="zh-CN" sz="2400" dirty="0">
              <a:solidFill>
                <a:srgbClr val="333333"/>
              </a:solidFill>
              <a:latin typeface="微软雅黑" panose="020B0503020204020204" pitchFamily="34" charset="-122"/>
              <a:ea typeface="微软雅黑" panose="020B0503020204020204" pitchFamily="34" charset="-122"/>
            </a:endParaRPr>
          </a:p>
          <a:p>
            <a:pPr marL="380990" indent="-380990">
              <a:lnSpc>
                <a:spcPct val="150000"/>
              </a:lnSpc>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逻辑学</a:t>
            </a:r>
            <a:r>
              <a:rPr lang="zh-CN" altLang="en-US" sz="2400" dirty="0">
                <a:solidFill>
                  <a:srgbClr val="333333"/>
                </a:solidFill>
                <a:latin typeface="微软雅黑" panose="020B0503020204020204" pitchFamily="34" charset="-122"/>
                <a:ea typeface="微软雅黑" panose="020B0503020204020204" pitchFamily="34" charset="-122"/>
              </a:rPr>
              <a:t>。通过概念、判断与推理等科学思维方法的遵循，情报语言学可以运用形式逻辑中的演绎、归纳、比较、分析等推理机制，运用知识分类体系或工具，优化或序化信息的组织。</a:t>
            </a:r>
            <a:endParaRPr lang="en-US" altLang="zh-CN" sz="2400" dirty="0">
              <a:solidFill>
                <a:srgbClr val="333333"/>
              </a:solidFill>
              <a:latin typeface="微软雅黑" panose="020B0503020204020204" pitchFamily="34" charset="-122"/>
              <a:ea typeface="微软雅黑" panose="020B0503020204020204" pitchFamily="34" charset="-122"/>
            </a:endParaRPr>
          </a:p>
          <a:p>
            <a:pPr marL="380990" indent="-380990">
              <a:lnSpc>
                <a:spcPct val="150000"/>
              </a:lnSpc>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术语学</a:t>
            </a:r>
            <a:r>
              <a:rPr lang="zh-CN" altLang="en-US" sz="2400" b="1" dirty="0">
                <a:latin typeface="微软雅黑" panose="020B0503020204020204" pitchFamily="34" charset="-122"/>
                <a:ea typeface="微软雅黑" panose="020B0503020204020204" pitchFamily="34" charset="-122"/>
              </a:rPr>
              <a:t>。术语</a:t>
            </a:r>
            <a:r>
              <a:rPr lang="zh-CN" altLang="en-US" sz="2400" dirty="0">
                <a:latin typeface="微软雅黑" panose="020B0503020204020204" pitchFamily="34" charset="-122"/>
                <a:ea typeface="微软雅黑" panose="020B0503020204020204" pitchFamily="34" charset="-122"/>
              </a:rPr>
              <a:t>是指称概念的规范化符号，情报语言学的基本任务就是建立主题概念的规范化符号或标识体系，也就是术语整理。通过规范化、统一化、标准化的术语整理，能够更好地进行规范化处理及</a:t>
            </a:r>
            <a:r>
              <a:rPr lang="zh-CN" altLang="en-US" sz="2400" b="1" dirty="0">
                <a:latin typeface="微软雅黑" panose="020B0503020204020204" pitchFamily="34" charset="-122"/>
                <a:ea typeface="微软雅黑" panose="020B0503020204020204" pitchFamily="34" charset="-122"/>
              </a:rPr>
              <a:t>建立概念间关系</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01280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信息组织的基本原则</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5" name="TextBox 23">
            <a:extLst>
              <a:ext uri="{FF2B5EF4-FFF2-40B4-BE49-F238E27FC236}">
                <a16:creationId xmlns:a16="http://schemas.microsoft.com/office/drawing/2014/main" id="{3E5D8653-C1E1-7342-9847-9AD4294074DB}"/>
              </a:ext>
            </a:extLst>
          </p:cNvPr>
          <p:cNvSpPr txBox="1"/>
          <p:nvPr/>
        </p:nvSpPr>
        <p:spPr>
          <a:xfrm>
            <a:off x="2319605" y="6041395"/>
            <a:ext cx="1555341" cy="410433"/>
          </a:xfrm>
          <a:prstGeom prst="rect">
            <a:avLst/>
          </a:prstGeom>
          <a:noFill/>
        </p:spPr>
        <p:txBody>
          <a:bodyPr wrap="square" lIns="0" tIns="0" rIns="0" bIns="0" rtlCol="0">
            <a:spAutoFit/>
          </a:bodyPr>
          <a:lstStyle/>
          <a:p>
            <a:pPr algn="ctr"/>
            <a:endParaRPr lang="zh-CN" altLang="en-US" sz="2667" b="1" dirty="0">
              <a:latin typeface="SimSun" panose="02010600030101010101" pitchFamily="2" charset="-122"/>
              <a:ea typeface="SimSun" panose="02010600030101010101" pitchFamily="2" charset="-122"/>
            </a:endParaRPr>
          </a:p>
        </p:txBody>
      </p:sp>
      <p:grpSp>
        <p:nvGrpSpPr>
          <p:cNvPr id="10" name="组合 9">
            <a:extLst>
              <a:ext uri="{FF2B5EF4-FFF2-40B4-BE49-F238E27FC236}">
                <a16:creationId xmlns:a16="http://schemas.microsoft.com/office/drawing/2014/main" id="{9282E965-9409-4684-9344-F808E9788374}"/>
              </a:ext>
            </a:extLst>
          </p:cNvPr>
          <p:cNvGrpSpPr/>
          <p:nvPr/>
        </p:nvGrpSpPr>
        <p:grpSpPr>
          <a:xfrm>
            <a:off x="1873084" y="1513392"/>
            <a:ext cx="8445831" cy="4371298"/>
            <a:chOff x="2050226" y="1520249"/>
            <a:chExt cx="8445831" cy="4371298"/>
          </a:xfrm>
        </p:grpSpPr>
        <p:sp>
          <p:nvSpPr>
            <p:cNvPr id="20" name="TextBox 18">
              <a:extLst>
                <a:ext uri="{FF2B5EF4-FFF2-40B4-BE49-F238E27FC236}">
                  <a16:creationId xmlns:a16="http://schemas.microsoft.com/office/drawing/2014/main" id="{E7D87FE8-C713-AF4C-B3B7-83841521907B}"/>
                </a:ext>
              </a:extLst>
            </p:cNvPr>
            <p:cNvSpPr txBox="1"/>
            <p:nvPr/>
          </p:nvSpPr>
          <p:spPr>
            <a:xfrm>
              <a:off x="2299443" y="1886096"/>
              <a:ext cx="1786415" cy="410433"/>
            </a:xfrm>
            <a:prstGeom prst="rect">
              <a:avLst/>
            </a:prstGeom>
            <a:noFill/>
          </p:spPr>
          <p:txBody>
            <a:bodyPr wrap="square" lIns="0" tIns="0" rIns="0" bIns="0" rtlCol="0">
              <a:spAutoFit/>
            </a:bodyPr>
            <a:lstStyle/>
            <a:p>
              <a:pPr algn="ctr"/>
              <a:r>
                <a:rPr lang="zh-CN" altLang="en-US" sz="2667" b="1" dirty="0">
                  <a:latin typeface="微软雅黑" panose="020B0503020204020204" pitchFamily="34" charset="-122"/>
                  <a:ea typeface="微软雅黑" panose="020B0503020204020204" pitchFamily="34" charset="-122"/>
                </a:rPr>
                <a:t>客观性原则</a:t>
              </a:r>
            </a:p>
          </p:txBody>
        </p:sp>
        <p:sp>
          <p:nvSpPr>
            <p:cNvPr id="21" name="TextBox 19">
              <a:extLst>
                <a:ext uri="{FF2B5EF4-FFF2-40B4-BE49-F238E27FC236}">
                  <a16:creationId xmlns:a16="http://schemas.microsoft.com/office/drawing/2014/main" id="{117712DC-A6D7-2D42-BA3B-8FBE99BA4818}"/>
                </a:ext>
              </a:extLst>
            </p:cNvPr>
            <p:cNvSpPr txBox="1"/>
            <p:nvPr/>
          </p:nvSpPr>
          <p:spPr>
            <a:xfrm>
              <a:off x="2050226" y="3486505"/>
              <a:ext cx="1867411" cy="410433"/>
            </a:xfrm>
            <a:prstGeom prst="rect">
              <a:avLst/>
            </a:prstGeom>
            <a:noFill/>
          </p:spPr>
          <p:txBody>
            <a:bodyPr wrap="square" lIns="0" tIns="0" rIns="0" bIns="0" rtlCol="0">
              <a:spAutoFit/>
            </a:bodyPr>
            <a:lstStyle/>
            <a:p>
              <a:pPr algn="ctr"/>
              <a:r>
                <a:rPr lang="zh-CN" altLang="en-US" sz="2667" b="1" dirty="0">
                  <a:latin typeface="微软雅黑" panose="020B0503020204020204" pitchFamily="34" charset="-122"/>
                  <a:ea typeface="微软雅黑" panose="020B0503020204020204" pitchFamily="34" charset="-122"/>
                </a:rPr>
                <a:t>系统性原则</a:t>
              </a:r>
            </a:p>
          </p:txBody>
        </p:sp>
        <p:sp>
          <p:nvSpPr>
            <p:cNvPr id="23" name="TextBox 21">
              <a:extLst>
                <a:ext uri="{FF2B5EF4-FFF2-40B4-BE49-F238E27FC236}">
                  <a16:creationId xmlns:a16="http://schemas.microsoft.com/office/drawing/2014/main" id="{DD5D43DE-E65F-BA47-9F24-B76F4847948F}"/>
                </a:ext>
              </a:extLst>
            </p:cNvPr>
            <p:cNvSpPr txBox="1"/>
            <p:nvPr/>
          </p:nvSpPr>
          <p:spPr>
            <a:xfrm>
              <a:off x="2265188" y="5086913"/>
              <a:ext cx="1854924" cy="410433"/>
            </a:xfrm>
            <a:prstGeom prst="rect">
              <a:avLst/>
            </a:prstGeom>
            <a:noFill/>
          </p:spPr>
          <p:txBody>
            <a:bodyPr wrap="square" lIns="0" tIns="0" rIns="0" bIns="0" rtlCol="0">
              <a:spAutoFit/>
            </a:bodyPr>
            <a:lstStyle/>
            <a:p>
              <a:pPr algn="ctr"/>
              <a:r>
                <a:rPr lang="zh-CN" altLang="en-US" sz="2667" b="1" dirty="0">
                  <a:latin typeface="微软雅黑" panose="020B0503020204020204" pitchFamily="34" charset="-122"/>
                  <a:ea typeface="微软雅黑" panose="020B0503020204020204" pitchFamily="34" charset="-122"/>
                </a:rPr>
                <a:t>实用性原则</a:t>
              </a:r>
            </a:p>
          </p:txBody>
        </p:sp>
        <p:grpSp>
          <p:nvGrpSpPr>
            <p:cNvPr id="29" name="组合 28">
              <a:extLst>
                <a:ext uri="{FF2B5EF4-FFF2-40B4-BE49-F238E27FC236}">
                  <a16:creationId xmlns:a16="http://schemas.microsoft.com/office/drawing/2014/main" id="{035E5707-500D-6A4F-A57A-9E2C14370B87}"/>
                </a:ext>
              </a:extLst>
            </p:cNvPr>
            <p:cNvGrpSpPr/>
            <p:nvPr/>
          </p:nvGrpSpPr>
          <p:grpSpPr>
            <a:xfrm>
              <a:off x="7163818" y="2091313"/>
              <a:ext cx="3332239" cy="3217683"/>
              <a:chOff x="1403648" y="1115468"/>
              <a:chExt cx="1294414" cy="1294414"/>
            </a:xfrm>
          </p:grpSpPr>
          <p:sp>
            <p:nvSpPr>
              <p:cNvPr id="30" name="椭圆 29">
                <a:extLst>
                  <a:ext uri="{FF2B5EF4-FFF2-40B4-BE49-F238E27FC236}">
                    <a16:creationId xmlns:a16="http://schemas.microsoft.com/office/drawing/2014/main" id="{BE1958A9-C6C8-A143-AF86-B744BEDB40CA}"/>
                  </a:ext>
                </a:extLst>
              </p:cNvPr>
              <p:cNvSpPr/>
              <p:nvPr/>
            </p:nvSpPr>
            <p:spPr>
              <a:xfrm>
                <a:off x="1539485" y="1259632"/>
                <a:ext cx="1022740" cy="10227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dirty="0">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7D009409-35F9-1F4D-A7D0-2B72DB86EE73}"/>
                  </a:ext>
                </a:extLst>
              </p:cNvPr>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3" name="同心圆 32">
                  <a:extLst>
                    <a:ext uri="{FF2B5EF4-FFF2-40B4-BE49-F238E27FC236}">
                      <a16:creationId xmlns:a16="http://schemas.microsoft.com/office/drawing/2014/main" id="{C6FB1017-646D-6043-B162-7884103E07C9}"/>
                    </a:ext>
                  </a:extLst>
                </p:cNvPr>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endParaRPr>
                </a:p>
              </p:txBody>
            </p:sp>
            <p:sp>
              <p:nvSpPr>
                <p:cNvPr id="34" name="同心圆 33">
                  <a:extLst>
                    <a:ext uri="{FF2B5EF4-FFF2-40B4-BE49-F238E27FC236}">
                      <a16:creationId xmlns:a16="http://schemas.microsoft.com/office/drawing/2014/main" id="{27FFF8B3-CF04-C943-A75F-944DD8BE0FE8}"/>
                    </a:ext>
                  </a:extLst>
                </p:cNvPr>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endParaRPr>
                </a:p>
              </p:txBody>
            </p:sp>
          </p:grpSp>
          <p:sp>
            <p:nvSpPr>
              <p:cNvPr id="32" name="TextBox 30">
                <a:extLst>
                  <a:ext uri="{FF2B5EF4-FFF2-40B4-BE49-F238E27FC236}">
                    <a16:creationId xmlns:a16="http://schemas.microsoft.com/office/drawing/2014/main" id="{6CABDA25-F670-054C-A8DE-F2FD47AF32FC}"/>
                  </a:ext>
                </a:extLst>
              </p:cNvPr>
              <p:cNvSpPr txBox="1"/>
              <p:nvPr/>
            </p:nvSpPr>
            <p:spPr>
              <a:xfrm>
                <a:off x="1687876" y="1485936"/>
                <a:ext cx="725958" cy="528190"/>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733" dirty="0">
                    <a:solidFill>
                      <a:schemeClr val="bg1"/>
                    </a:solidFill>
                    <a:effectLst/>
                    <a:latin typeface="微软雅黑" panose="020B0503020204020204" pitchFamily="34" charset="-122"/>
                    <a:ea typeface="微软雅黑" panose="020B0503020204020204" pitchFamily="34" charset="-122"/>
                  </a:rPr>
                  <a:t>基本</a:t>
                </a:r>
                <a:endParaRPr lang="en-US" altLang="zh-CN" sz="3733" dirty="0">
                  <a:solidFill>
                    <a:schemeClr val="bg1"/>
                  </a:solidFill>
                  <a:effectLst/>
                  <a:latin typeface="微软雅黑" panose="020B0503020204020204" pitchFamily="34" charset="-122"/>
                  <a:ea typeface="微软雅黑" panose="020B0503020204020204" pitchFamily="34" charset="-122"/>
                </a:endParaRPr>
              </a:p>
              <a:p>
                <a:r>
                  <a:rPr lang="zh-CN" altLang="en-US" sz="3733" dirty="0">
                    <a:solidFill>
                      <a:schemeClr val="bg1"/>
                    </a:solidFill>
                    <a:effectLst/>
                    <a:latin typeface="微软雅黑" panose="020B0503020204020204" pitchFamily="34" charset="-122"/>
                    <a:ea typeface="微软雅黑" panose="020B0503020204020204" pitchFamily="34" charset="-122"/>
                  </a:rPr>
                  <a:t>原则</a:t>
                </a:r>
              </a:p>
            </p:txBody>
          </p:sp>
        </p:grpSp>
        <p:grpSp>
          <p:nvGrpSpPr>
            <p:cNvPr id="3" name="组合 2">
              <a:extLst>
                <a:ext uri="{FF2B5EF4-FFF2-40B4-BE49-F238E27FC236}">
                  <a16:creationId xmlns:a16="http://schemas.microsoft.com/office/drawing/2014/main" id="{9E72BA10-C498-4863-B614-7913B7352ACB}"/>
                </a:ext>
              </a:extLst>
            </p:cNvPr>
            <p:cNvGrpSpPr/>
            <p:nvPr/>
          </p:nvGrpSpPr>
          <p:grpSpPr>
            <a:xfrm>
              <a:off x="5195371" y="1520249"/>
              <a:ext cx="2247811" cy="4371298"/>
              <a:chOff x="4204192" y="1748530"/>
              <a:chExt cx="2247811" cy="4371298"/>
            </a:xfrm>
          </p:grpSpPr>
          <p:grpSp>
            <p:nvGrpSpPr>
              <p:cNvPr id="2" name="组合 1">
                <a:extLst>
                  <a:ext uri="{FF2B5EF4-FFF2-40B4-BE49-F238E27FC236}">
                    <a16:creationId xmlns:a16="http://schemas.microsoft.com/office/drawing/2014/main" id="{ED830429-D6D1-42B1-8090-2696A75ECAAF}"/>
                  </a:ext>
                </a:extLst>
              </p:cNvPr>
              <p:cNvGrpSpPr/>
              <p:nvPr/>
            </p:nvGrpSpPr>
            <p:grpSpPr>
              <a:xfrm>
                <a:off x="4680692" y="1748530"/>
                <a:ext cx="1771311" cy="4371298"/>
                <a:chOff x="4680692" y="1748530"/>
                <a:chExt cx="1771311" cy="4371298"/>
              </a:xfrm>
            </p:grpSpPr>
            <p:sp>
              <p:nvSpPr>
                <p:cNvPr id="16" name="Freeform 7">
                  <a:extLst>
                    <a:ext uri="{FF2B5EF4-FFF2-40B4-BE49-F238E27FC236}">
                      <a16:creationId xmlns:a16="http://schemas.microsoft.com/office/drawing/2014/main" id="{B90AD5FC-1FE4-8849-B188-30029D9B5DE6}"/>
                    </a:ext>
                  </a:extLst>
                </p:cNvPr>
                <p:cNvSpPr>
                  <a:spLocks/>
                </p:cNvSpPr>
                <p:nvPr/>
              </p:nvSpPr>
              <p:spPr bwMode="auto">
                <a:xfrm>
                  <a:off x="5111244" y="1832074"/>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p>
              </p:txBody>
            </p:sp>
            <p:grpSp>
              <p:nvGrpSpPr>
                <p:cNvPr id="17" name="组合 16">
                  <a:extLst>
                    <a:ext uri="{FF2B5EF4-FFF2-40B4-BE49-F238E27FC236}">
                      <a16:creationId xmlns:a16="http://schemas.microsoft.com/office/drawing/2014/main" id="{077FED07-34F0-FC4A-B25E-62A3029B418B}"/>
                    </a:ext>
                  </a:extLst>
                </p:cNvPr>
                <p:cNvGrpSpPr/>
                <p:nvPr/>
              </p:nvGrpSpPr>
              <p:grpSpPr>
                <a:xfrm>
                  <a:off x="4680692" y="1748530"/>
                  <a:ext cx="1499528" cy="1198834"/>
                  <a:chOff x="2342140" y="625146"/>
                  <a:chExt cx="1149740" cy="1149740"/>
                </a:xfrm>
              </p:grpSpPr>
              <p:grpSp>
                <p:nvGrpSpPr>
                  <p:cNvPr id="43" name="组合 42">
                    <a:extLst>
                      <a:ext uri="{FF2B5EF4-FFF2-40B4-BE49-F238E27FC236}">
                        <a16:creationId xmlns:a16="http://schemas.microsoft.com/office/drawing/2014/main" id="{690143C8-E8B1-8F4A-BD6A-38A142B5561F}"/>
                      </a:ext>
                    </a:extLst>
                  </p:cNvPr>
                  <p:cNvGrpSpPr/>
                  <p:nvPr/>
                </p:nvGrpSpPr>
                <p:grpSpPr>
                  <a:xfrm>
                    <a:off x="2342140" y="625146"/>
                    <a:ext cx="1149740" cy="1149740"/>
                    <a:chOff x="304800" y="-260130"/>
                    <a:chExt cx="4000500" cy="4000501"/>
                  </a:xfrm>
                  <a:effectLst>
                    <a:outerShdw blurRad="444500" dist="254000" dir="8100000" algn="tr" rotWithShape="0">
                      <a:prstClr val="black">
                        <a:alpha val="50000"/>
                      </a:prstClr>
                    </a:outerShdw>
                  </a:effectLst>
                </p:grpSpPr>
                <p:sp>
                  <p:nvSpPr>
                    <p:cNvPr id="45" name="同心圆 44">
                      <a:extLst>
                        <a:ext uri="{FF2B5EF4-FFF2-40B4-BE49-F238E27FC236}">
                          <a16:creationId xmlns:a16="http://schemas.microsoft.com/office/drawing/2014/main" id="{52B1FCD9-8F9E-D542-8A62-C55498D8D95C}"/>
                        </a:ext>
                      </a:extLst>
                    </p:cNvPr>
                    <p:cNvSpPr/>
                    <p:nvPr/>
                  </p:nvSpPr>
                  <p:spPr>
                    <a:xfrm>
                      <a:off x="304800" y="-260130"/>
                      <a:ext cx="4000500" cy="4000501"/>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6" name="椭圆 45">
                      <a:extLst>
                        <a:ext uri="{FF2B5EF4-FFF2-40B4-BE49-F238E27FC236}">
                          <a16:creationId xmlns:a16="http://schemas.microsoft.com/office/drawing/2014/main" id="{6C8E11A3-E84B-1C47-ADEE-AB3C04EC5BE6}"/>
                        </a:ext>
                      </a:extLst>
                    </p:cNvPr>
                    <p:cNvSpPr/>
                    <p:nvPr/>
                  </p:nvSpPr>
                  <p:spPr>
                    <a:xfrm>
                      <a:off x="392111" y="-260130"/>
                      <a:ext cx="3825875"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4" name="KSO_Shape">
                    <a:extLst>
                      <a:ext uri="{FF2B5EF4-FFF2-40B4-BE49-F238E27FC236}">
                        <a16:creationId xmlns:a16="http://schemas.microsoft.com/office/drawing/2014/main" id="{A993D064-BB7A-954D-806E-394B61D15953}"/>
                      </a:ext>
                    </a:extLst>
                  </p:cNvPr>
                  <p:cNvSpPr>
                    <a:spLocks/>
                  </p:cNvSpPr>
                  <p:nvPr/>
                </p:nvSpPr>
                <p:spPr bwMode="auto">
                  <a:xfrm>
                    <a:off x="2625396" y="841170"/>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9954CC"/>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itchFamily="34" charset="-122"/>
                    </a:endParaRPr>
                  </a:p>
                </p:txBody>
              </p:sp>
            </p:grpSp>
            <p:grpSp>
              <p:nvGrpSpPr>
                <p:cNvPr id="19" name="组合 18">
                  <a:extLst>
                    <a:ext uri="{FF2B5EF4-FFF2-40B4-BE49-F238E27FC236}">
                      <a16:creationId xmlns:a16="http://schemas.microsoft.com/office/drawing/2014/main" id="{689495A9-3A49-AB4E-909B-54EE076B5C97}"/>
                    </a:ext>
                  </a:extLst>
                </p:cNvPr>
                <p:cNvGrpSpPr/>
                <p:nvPr/>
              </p:nvGrpSpPr>
              <p:grpSpPr>
                <a:xfrm>
                  <a:off x="4760134" y="4920995"/>
                  <a:ext cx="1340759" cy="1198833"/>
                  <a:chOff x="1740215" y="3139016"/>
                  <a:chExt cx="1149740" cy="1149739"/>
                </a:xfrm>
              </p:grpSpPr>
              <p:grpSp>
                <p:nvGrpSpPr>
                  <p:cNvPr id="35" name="组合 34">
                    <a:extLst>
                      <a:ext uri="{FF2B5EF4-FFF2-40B4-BE49-F238E27FC236}">
                        <a16:creationId xmlns:a16="http://schemas.microsoft.com/office/drawing/2014/main" id="{03DFC45E-1FC7-F644-9C3E-3E900FA997AC}"/>
                      </a:ext>
                    </a:extLst>
                  </p:cNvPr>
                  <p:cNvGrpSpPr/>
                  <p:nvPr/>
                </p:nvGrpSpPr>
                <p:grpSpPr>
                  <a:xfrm>
                    <a:off x="1740215" y="3139016"/>
                    <a:ext cx="1149740" cy="1149739"/>
                    <a:chOff x="-2282384" y="-359718"/>
                    <a:chExt cx="4000500" cy="4000500"/>
                  </a:xfrm>
                  <a:effectLst>
                    <a:outerShdw blurRad="444500" dist="254000" dir="8100000" algn="tr" rotWithShape="0">
                      <a:prstClr val="black">
                        <a:alpha val="50000"/>
                      </a:prstClr>
                    </a:outerShdw>
                  </a:effectLst>
                </p:grpSpPr>
                <p:sp>
                  <p:nvSpPr>
                    <p:cNvPr id="37" name="同心圆 36">
                      <a:extLst>
                        <a:ext uri="{FF2B5EF4-FFF2-40B4-BE49-F238E27FC236}">
                          <a16:creationId xmlns:a16="http://schemas.microsoft.com/office/drawing/2014/main" id="{4A562FA4-236D-D749-9D36-F42948676592}"/>
                        </a:ext>
                      </a:extLst>
                    </p:cNvPr>
                    <p:cNvSpPr/>
                    <p:nvPr/>
                  </p:nvSpPr>
                  <p:spPr>
                    <a:xfrm>
                      <a:off x="-2282384" y="-359718"/>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椭圆 37">
                      <a:extLst>
                        <a:ext uri="{FF2B5EF4-FFF2-40B4-BE49-F238E27FC236}">
                          <a16:creationId xmlns:a16="http://schemas.microsoft.com/office/drawing/2014/main" id="{3153FD81-894F-9A4C-86B7-93C20DEB36A4}"/>
                        </a:ext>
                      </a:extLst>
                    </p:cNvPr>
                    <p:cNvSpPr/>
                    <p:nvPr/>
                  </p:nvSpPr>
                  <p:spPr>
                    <a:xfrm>
                      <a:off x="-2176256" y="-216127"/>
                      <a:ext cx="3825880"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6" name="KSO_Shape">
                    <a:extLst>
                      <a:ext uri="{FF2B5EF4-FFF2-40B4-BE49-F238E27FC236}">
                        <a16:creationId xmlns:a16="http://schemas.microsoft.com/office/drawing/2014/main" id="{1D610004-C183-0F4F-9CB3-2E5F255E79A4}"/>
                      </a:ext>
                    </a:extLst>
                  </p:cNvPr>
                  <p:cNvSpPr>
                    <a:spLocks/>
                  </p:cNvSpPr>
                  <p:nvPr/>
                </p:nvSpPr>
                <p:spPr bwMode="auto">
                  <a:xfrm>
                    <a:off x="2107727" y="3494085"/>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9954CC"/>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itchFamily="34" charset="-122"/>
                    </a:endParaRPr>
                  </a:p>
                </p:txBody>
              </p:sp>
            </p:grpSp>
          </p:grpSp>
          <p:grpSp>
            <p:nvGrpSpPr>
              <p:cNvPr id="18" name="组合 17">
                <a:extLst>
                  <a:ext uri="{FF2B5EF4-FFF2-40B4-BE49-F238E27FC236}">
                    <a16:creationId xmlns:a16="http://schemas.microsoft.com/office/drawing/2014/main" id="{5E072282-4333-B441-8158-A9E066D48EB9}"/>
                  </a:ext>
                </a:extLst>
              </p:cNvPr>
              <p:cNvGrpSpPr/>
              <p:nvPr/>
            </p:nvGrpSpPr>
            <p:grpSpPr>
              <a:xfrm>
                <a:off x="4204192" y="3334763"/>
                <a:ext cx="1372794" cy="1198833"/>
                <a:chOff x="1835696" y="1633260"/>
                <a:chExt cx="1149740" cy="1149740"/>
              </a:xfrm>
            </p:grpSpPr>
            <p:grpSp>
              <p:nvGrpSpPr>
                <p:cNvPr id="39" name="组合 38">
                  <a:extLst>
                    <a:ext uri="{FF2B5EF4-FFF2-40B4-BE49-F238E27FC236}">
                      <a16:creationId xmlns:a16="http://schemas.microsoft.com/office/drawing/2014/main" id="{1066D2C9-A0F9-C949-BEEA-351FD61B3185}"/>
                    </a:ext>
                  </a:extLst>
                </p:cNvPr>
                <p:cNvGrpSpPr/>
                <p:nvPr/>
              </p:nvGrpSpPr>
              <p:grpSpPr>
                <a:xfrm>
                  <a:off x="1835696" y="1633260"/>
                  <a:ext cx="1149740" cy="1149740"/>
                  <a:chOff x="304800" y="-1339610"/>
                  <a:chExt cx="4000500" cy="4000502"/>
                </a:xfrm>
                <a:effectLst>
                  <a:outerShdw blurRad="444500" dist="254000" dir="8100000" algn="tr" rotWithShape="0">
                    <a:prstClr val="black">
                      <a:alpha val="50000"/>
                    </a:prstClr>
                  </a:outerShdw>
                </a:effectLst>
              </p:grpSpPr>
              <p:sp>
                <p:nvSpPr>
                  <p:cNvPr id="41" name="同心圆 40">
                    <a:extLst>
                      <a:ext uri="{FF2B5EF4-FFF2-40B4-BE49-F238E27FC236}">
                        <a16:creationId xmlns:a16="http://schemas.microsoft.com/office/drawing/2014/main" id="{65294568-3805-8343-A557-3E79CA9A1770}"/>
                      </a:ext>
                    </a:extLst>
                  </p:cNvPr>
                  <p:cNvSpPr/>
                  <p:nvPr/>
                </p:nvSpPr>
                <p:spPr>
                  <a:xfrm>
                    <a:off x="304800" y="-1339610"/>
                    <a:ext cx="4000500" cy="4000502"/>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42" name="椭圆 41">
                    <a:extLst>
                      <a:ext uri="{FF2B5EF4-FFF2-40B4-BE49-F238E27FC236}">
                        <a16:creationId xmlns:a16="http://schemas.microsoft.com/office/drawing/2014/main" id="{0E7BF569-5683-1C47-A36D-127CD80B9F8B}"/>
                      </a:ext>
                    </a:extLst>
                  </p:cNvPr>
                  <p:cNvSpPr/>
                  <p:nvPr/>
                </p:nvSpPr>
                <p:spPr>
                  <a:xfrm>
                    <a:off x="430364" y="-1225438"/>
                    <a:ext cx="3825875"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pSp>
            <p:sp>
              <p:nvSpPr>
                <p:cNvPr id="40" name="KSO_Shape">
                  <a:extLst>
                    <a:ext uri="{FF2B5EF4-FFF2-40B4-BE49-F238E27FC236}">
                      <a16:creationId xmlns:a16="http://schemas.microsoft.com/office/drawing/2014/main" id="{D9A9A74D-ED4E-6F4B-8197-D5D55F0482E1}"/>
                    </a:ext>
                  </a:extLst>
                </p:cNvPr>
                <p:cNvSpPr>
                  <a:spLocks/>
                </p:cNvSpPr>
                <p:nvPr/>
              </p:nvSpPr>
              <p:spPr bwMode="auto">
                <a:xfrm>
                  <a:off x="2072236" y="1985318"/>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9954CC"/>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chemeClr val="tx1">
                        <a:lumMod val="75000"/>
                        <a:lumOff val="25000"/>
                      </a:schemeClr>
                    </a:solidFill>
                    <a:ea typeface="微软雅黑" pitchFamily="34" charset="-122"/>
                  </a:endParaRPr>
                </a:p>
              </p:txBody>
            </p:sp>
          </p:grpSp>
        </p:grpSp>
        <p:cxnSp>
          <p:nvCxnSpPr>
            <p:cNvPr id="6" name="直接箭头连接符 5">
              <a:extLst>
                <a:ext uri="{FF2B5EF4-FFF2-40B4-BE49-F238E27FC236}">
                  <a16:creationId xmlns:a16="http://schemas.microsoft.com/office/drawing/2014/main" id="{4923E35C-F914-4CFB-B490-2041DE748E91}"/>
                </a:ext>
              </a:extLst>
            </p:cNvPr>
            <p:cNvCxnSpPr>
              <a:cxnSpLocks/>
            </p:cNvCxnSpPr>
            <p:nvPr/>
          </p:nvCxnSpPr>
          <p:spPr>
            <a:xfrm flipH="1">
              <a:off x="4272528" y="2088877"/>
              <a:ext cx="953280" cy="4871"/>
            </a:xfrm>
            <a:prstGeom prst="straightConnector1">
              <a:avLst/>
            </a:prstGeom>
            <a:ln w="381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0376460-CEB6-45FF-8255-8293BA78C690}"/>
                </a:ext>
              </a:extLst>
            </p:cNvPr>
            <p:cNvCxnSpPr>
              <a:cxnSpLocks/>
            </p:cNvCxnSpPr>
            <p:nvPr/>
          </p:nvCxnSpPr>
          <p:spPr>
            <a:xfrm flipH="1">
              <a:off x="4053870" y="3689286"/>
              <a:ext cx="953280" cy="4871"/>
            </a:xfrm>
            <a:prstGeom prst="straightConnector1">
              <a:avLst/>
            </a:prstGeom>
            <a:ln w="381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F7C9171-C66F-4A40-BD39-70DFE4DCBE62}"/>
                </a:ext>
              </a:extLst>
            </p:cNvPr>
            <p:cNvCxnSpPr>
              <a:cxnSpLocks/>
            </p:cNvCxnSpPr>
            <p:nvPr/>
          </p:nvCxnSpPr>
          <p:spPr>
            <a:xfrm flipH="1">
              <a:off x="4272528" y="5289694"/>
              <a:ext cx="953280" cy="4871"/>
            </a:xfrm>
            <a:prstGeom prst="straightConnector1">
              <a:avLst/>
            </a:prstGeom>
            <a:ln w="381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227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5139997"/>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zh-CN" sz="2667" b="1" dirty="0">
                <a:latin typeface="微软雅黑" panose="020B0503020204020204" pitchFamily="34" charset="-122"/>
                <a:ea typeface="微软雅黑" panose="020B0503020204020204" pitchFamily="34" charset="-122"/>
              </a:rPr>
              <a:t>分类法</a:t>
            </a:r>
            <a:endParaRPr lang="en-US" altLang="zh-CN" sz="2667" b="1" dirty="0">
              <a:latin typeface="微软雅黑" panose="020B0503020204020204" pitchFamily="34" charset="-122"/>
              <a:ea typeface="微软雅黑" panose="020B0503020204020204" pitchFamily="34" charset="-122"/>
            </a:endParaRPr>
          </a:p>
          <a:p>
            <a:pPr indent="457200" algn="just">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分类</a:t>
            </a:r>
            <a:r>
              <a:rPr lang="zh-CN" altLang="en-US" sz="2400" dirty="0">
                <a:latin typeface="微软雅黑" panose="020B0503020204020204" pitchFamily="34" charset="-122"/>
                <a:ea typeface="微软雅黑" panose="020B0503020204020204" pitchFamily="34" charset="-122"/>
              </a:rPr>
              <a:t>：是按照事物的性质、特点、用途等进行区分和聚类，并按照一定次序组织聚类结果的活动，是一种系统认知事物的方法。</a:t>
            </a:r>
          </a:p>
          <a:p>
            <a:pPr indent="457200" algn="just">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分类法</a:t>
            </a:r>
            <a:r>
              <a:rPr lang="zh-CN" altLang="en-US" sz="2400" dirty="0">
                <a:latin typeface="微软雅黑" panose="020B0503020204020204" pitchFamily="34" charset="-122"/>
                <a:ea typeface="微软雅黑" panose="020B0503020204020204" pitchFamily="34" charset="-122"/>
              </a:rPr>
              <a:t>：一种依照内容特征对信息资源进行系统分类、揭示和组织的方法。一般采用特定的标记符号作为排序工具。</a:t>
            </a:r>
            <a:endParaRPr lang="en-US" altLang="zh-CN" sz="2400" dirty="0">
              <a:latin typeface="微软雅黑" panose="020B0503020204020204" pitchFamily="34" charset="-122"/>
              <a:ea typeface="微软雅黑" panose="020B0503020204020204" pitchFamily="34" charset="-122"/>
            </a:endParaRPr>
          </a:p>
          <a:p>
            <a:pPr indent="457200" algn="just">
              <a:lnSpc>
                <a:spcPct val="150000"/>
              </a:lnSpc>
            </a:pPr>
            <a:endParaRPr lang="en-US" altLang="zh-CN" sz="2400" dirty="0">
              <a:latin typeface="微软雅黑" panose="020B0503020204020204" pitchFamily="34" charset="-122"/>
              <a:ea typeface="微软雅黑" panose="020B0503020204020204" pitchFamily="34" charset="-122"/>
            </a:endParaRPr>
          </a:p>
          <a:p>
            <a:pPr indent="457200" algn="just">
              <a:lnSpc>
                <a:spcPct val="150000"/>
              </a:lnSpc>
            </a:pPr>
            <a:r>
              <a:rPr lang="zh-CN" altLang="en-US" sz="2400" dirty="0">
                <a:latin typeface="微软雅黑" panose="020B0503020204020204" pitchFamily="34" charset="-122"/>
                <a:ea typeface="微软雅黑" panose="020B0503020204020204" pitchFamily="34" charset="-122"/>
              </a:rPr>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507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26</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6"/>
            <a:ext cx="9695072" cy="4992136"/>
          </a:xfrm>
          <a:prstGeom prst="rect">
            <a:avLst/>
          </a:prstGeom>
          <a:noFill/>
        </p:spPr>
        <p:txBody>
          <a:bodyPr wrap="square" rtlCol="0">
            <a:spAutoFit/>
          </a:bodyPr>
          <a:lstStyle/>
          <a:p>
            <a:pPr marL="457200" indent="-457200">
              <a:buFont typeface="Wingdings" panose="05000000000000000000" pitchFamily="2" charset="2"/>
              <a:buChar char="u"/>
            </a:pPr>
            <a:r>
              <a:rPr lang="zh-CN" altLang="en-US" sz="2667" b="1" dirty="0">
                <a:latin typeface="微软雅黑" panose="020B0503020204020204" pitchFamily="34" charset="-122"/>
                <a:ea typeface="微软雅黑" panose="020B0503020204020204" pitchFamily="34" charset="-122"/>
              </a:rPr>
              <a:t>分类法的类型：</a:t>
            </a:r>
            <a:endParaRPr lang="en-US" altLang="zh-CN" sz="2667" b="1" dirty="0">
              <a:latin typeface="微软雅黑" panose="020B0503020204020204" pitchFamily="34" charset="-122"/>
              <a:ea typeface="微软雅黑" panose="020B0503020204020204" pitchFamily="34" charset="-122"/>
            </a:endParaRPr>
          </a:p>
          <a:p>
            <a:endParaRPr lang="en-US" altLang="zh-CN" sz="1333" b="1" dirty="0">
              <a:latin typeface="微软雅黑" panose="020B0503020204020204" pitchFamily="34" charset="-122"/>
              <a:ea typeface="微软雅黑" panose="020B0503020204020204" pitchFamily="34" charset="-122"/>
            </a:endParaRPr>
          </a:p>
          <a:p>
            <a:pPr marL="380990" indent="-380990" algn="just">
              <a:lnSpc>
                <a:spcPct val="120000"/>
              </a:lnSpc>
              <a:buClr>
                <a:srgbClr val="7030A0"/>
              </a:buClr>
              <a:buFont typeface="Wingdings" pitchFamily="2" charset="2"/>
              <a:buChar char="l"/>
            </a:pPr>
            <a:r>
              <a:rPr lang="zh-CN" altLang="en-US" sz="2400" dirty="0">
                <a:latin typeface="微软雅黑" panose="020B0503020204020204" pitchFamily="34" charset="-122"/>
                <a:ea typeface="微软雅黑" panose="020B0503020204020204" pitchFamily="34" charset="-122"/>
              </a:rPr>
              <a:t>等级列举式分类法（</a:t>
            </a:r>
            <a:r>
              <a:rPr lang="en-US" altLang="zh-CN" sz="2400" dirty="0">
                <a:latin typeface="微软雅黑" panose="020B0503020204020204" pitchFamily="34" charset="-122"/>
                <a:ea typeface="微软雅黑" panose="020B0503020204020204" pitchFamily="34" charset="-122"/>
              </a:rPr>
              <a:t>Enumerative Classification) </a:t>
            </a:r>
            <a:r>
              <a:rPr lang="zh-CN" altLang="en-US" sz="2400" dirty="0">
                <a:latin typeface="微软雅黑" panose="020B0503020204020204" pitchFamily="34" charset="-122"/>
                <a:ea typeface="微软雅黑" panose="020B0503020204020204" pitchFamily="34" charset="-122"/>
              </a:rPr>
              <a:t>：将所有的类目组成一个等级系统。如，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杜威十进制法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美国国会图书馆分类法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中国图书馆图书分类法</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80990" indent="-380990" algn="just">
              <a:lnSpc>
                <a:spcPct val="120000"/>
              </a:lnSpc>
              <a:buClr>
                <a:srgbClr val="7030A0"/>
              </a:buClr>
              <a:buFont typeface="Wingdings" pitchFamily="2" charset="2"/>
              <a:buChar char="l"/>
            </a:pPr>
            <a:r>
              <a:rPr lang="zh-CN" altLang="en-US" sz="2400" dirty="0">
                <a:latin typeface="微软雅黑" panose="020B0503020204020204" pitchFamily="34" charset="-122"/>
                <a:ea typeface="微软雅黑" panose="020B0503020204020204" pitchFamily="34" charset="-122"/>
              </a:rPr>
              <a:t>分面组配式分类法：在类目之间完全采用分面结构，将文献的内容分析为若干个因素、从分面寻找相应的类号，并按照一定的次序将其排列组配成一个完整的分类号。如，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冒号分类法</a:t>
            </a:r>
            <a:r>
              <a:rPr lang="en-US" altLang="zh-CN" sz="2400" dirty="0">
                <a:latin typeface="微软雅黑" panose="020B0503020204020204" pitchFamily="34" charset="-122"/>
                <a:ea typeface="微软雅黑" panose="020B0503020204020204" pitchFamily="34" charset="-122"/>
              </a:rPr>
              <a:t>》</a:t>
            </a:r>
          </a:p>
          <a:p>
            <a:pPr marL="967017" lvl="1" indent="-380990" algn="just">
              <a:lnSpc>
                <a:spcPct val="120000"/>
              </a:lnSpc>
              <a:buClr>
                <a:srgbClr val="7030A0"/>
              </a:buClr>
              <a:buFont typeface="Wingdings" pitchFamily="2" charset="2"/>
              <a:buChar char="l"/>
            </a:pPr>
            <a:r>
              <a:rPr lang="zh-CN" altLang="en-US" sz="2400" dirty="0">
                <a:latin typeface="微软雅黑" panose="020B0503020204020204" pitchFamily="34" charset="-122"/>
                <a:ea typeface="微软雅黑" panose="020B0503020204020204" pitchFamily="34" charset="-122"/>
              </a:rPr>
              <a:t>半分面分类法：以等级列举式的类目基础，在类目拓展方面采用分面组配的方法，实现等级列举式类表与分面等标引的功能。</a:t>
            </a:r>
          </a:p>
          <a:p>
            <a:endParaRPr lang="zh-CN" altLang="en-US" sz="2400" dirty="0">
              <a:latin typeface="微软雅黑" panose="020B0503020204020204" pitchFamily="34" charset="-122"/>
              <a:ea typeface="微软雅黑" panose="020B0503020204020204" pitchFamily="34" charset="-122"/>
            </a:endParaRPr>
          </a:p>
          <a:p>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01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124744"/>
            <a:ext cx="9695073" cy="45897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670" b="1" dirty="0">
                <a:latin typeface="微软雅黑" panose="020B0503020204020204" pitchFamily="34" charset="-122"/>
                <a:ea typeface="微软雅黑" panose="020B0503020204020204" pitchFamily="34" charset="-122"/>
              </a:rPr>
              <a:t>等级列举式分类法</a:t>
            </a:r>
            <a:r>
              <a:rPr lang="en-US" altLang="zh-CN" sz="2670" b="1" dirty="0">
                <a:latin typeface="微软雅黑" panose="020B0503020204020204" pitchFamily="34" charset="-122"/>
                <a:ea typeface="微软雅黑" panose="020B0503020204020204" pitchFamily="34" charset="-122"/>
              </a:rPr>
              <a:t>:</a:t>
            </a:r>
            <a:r>
              <a:rPr lang="en-US" altLang="zh-CN" sz="2670" dirty="0">
                <a:solidFill>
                  <a:srgbClr val="FF0000"/>
                </a:solidFill>
                <a:latin typeface="微软雅黑" panose="020B0503020204020204" pitchFamily="34" charset="-122"/>
                <a:ea typeface="微软雅黑" panose="020B0503020204020204" pitchFamily="34" charset="-122"/>
              </a:rPr>
              <a:t>《</a:t>
            </a:r>
            <a:r>
              <a:rPr lang="zh-CN" altLang="en-US" sz="2670" dirty="0">
                <a:solidFill>
                  <a:srgbClr val="FF0000"/>
                </a:solidFill>
                <a:latin typeface="微软雅黑" panose="020B0503020204020204" pitchFamily="34" charset="-122"/>
                <a:ea typeface="微软雅黑" panose="020B0503020204020204" pitchFamily="34" charset="-122"/>
              </a:rPr>
              <a:t>杜威十进分类法》</a:t>
            </a:r>
            <a:endParaRPr lang="en-US" altLang="zh-CN" sz="2670" dirty="0">
              <a:solidFill>
                <a:srgbClr val="FF0000"/>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sz="2133" dirty="0">
                <a:latin typeface="微软雅黑" panose="020B0503020204020204" pitchFamily="34" charset="-122"/>
                <a:ea typeface="微软雅黑" panose="020B0503020204020204" pitchFamily="34" charset="-122"/>
              </a:rPr>
              <a:t>英文名称为《Dewey Decimal Classification and Relative Index》，简称DDC。</a:t>
            </a:r>
            <a:endParaRPr lang="en-US" altLang="zh-CN" sz="1333" dirty="0">
              <a:latin typeface="微软雅黑" panose="020B0503020204020204" pitchFamily="34" charset="-122"/>
              <a:ea typeface="微软雅黑" panose="020B0503020204020204" pitchFamily="34" charset="-122"/>
            </a:endParaRPr>
          </a:p>
          <a:p>
            <a:pPr indent="457200" algn="just">
              <a:lnSpc>
                <a:spcPct val="150000"/>
              </a:lnSpc>
            </a:pPr>
            <a:r>
              <a:rPr lang="zh-CN" altLang="en-US" sz="2133" dirty="0">
                <a:latin typeface="微软雅黑" panose="020B0503020204020204" pitchFamily="34" charset="-122"/>
                <a:ea typeface="微软雅黑" panose="020B0503020204020204" pitchFamily="34" charset="-122"/>
              </a:rPr>
              <a:t>《杜威十进制分类法》采用</a:t>
            </a:r>
            <a:r>
              <a:rPr lang="zh-CN" altLang="en-US" sz="2133" b="1" dirty="0">
                <a:latin typeface="微软雅黑" panose="020B0503020204020204" pitchFamily="34" charset="-122"/>
                <a:ea typeface="微软雅黑" panose="020B0503020204020204" pitchFamily="34" charset="-122"/>
              </a:rPr>
              <a:t>通俗简明的阿拉伯小数</a:t>
            </a:r>
            <a:r>
              <a:rPr lang="zh-CN" altLang="en-US" sz="2133" dirty="0">
                <a:latin typeface="微软雅黑" panose="020B0503020204020204" pitchFamily="34" charset="-122"/>
                <a:ea typeface="微软雅黑" panose="020B0503020204020204" pitchFamily="34" charset="-122"/>
              </a:rPr>
              <a:t>，用000，100，200，300……900，标识10个基本大类，以小数值的大小依次排列来标识其等级列举式类目体系。分类号码大多上采用层累标记制，分类号码易读、易记，便于增加新的类目；数字以三位为基础，不足三位用“0”补位，三位数字后用小圆点，以便于用于藏书排架。</a:t>
            </a:r>
            <a:endParaRPr lang="en-US" altLang="zh-CN" sz="1333" dirty="0">
              <a:latin typeface="微软雅黑" panose="020B0503020204020204" pitchFamily="34" charset="-122"/>
              <a:ea typeface="微软雅黑" panose="020B0503020204020204" pitchFamily="34" charset="-122"/>
            </a:endParaRPr>
          </a:p>
          <a:p>
            <a:pPr indent="457200" algn="just">
              <a:lnSpc>
                <a:spcPct val="150000"/>
              </a:lnSpc>
            </a:pPr>
            <a:r>
              <a:rPr lang="zh-CN" altLang="en-US" sz="2133" dirty="0">
                <a:latin typeface="微软雅黑" panose="020B0503020204020204" pitchFamily="34" charset="-122"/>
                <a:ea typeface="微软雅黑" panose="020B0503020204020204" pitchFamily="34" charset="-122"/>
              </a:rPr>
              <a:t>DDC开创了</a:t>
            </a:r>
            <a:r>
              <a:rPr lang="zh-CN" altLang="en-US" sz="2133" b="1" dirty="0">
                <a:latin typeface="微软雅黑" panose="020B0503020204020204" pitchFamily="34" charset="-122"/>
                <a:ea typeface="微软雅黑" panose="020B0503020204020204" pitchFamily="34" charset="-122"/>
              </a:rPr>
              <a:t>文献分类法</a:t>
            </a:r>
            <a:r>
              <a:rPr lang="zh-CN" altLang="en-US" sz="2133" dirty="0">
                <a:latin typeface="微软雅黑" panose="020B0503020204020204" pitchFamily="34" charset="-122"/>
                <a:ea typeface="微软雅黑" panose="020B0503020204020204" pitchFamily="34" charset="-122"/>
              </a:rPr>
              <a:t>的新纪元，是文献分类法发展史上一个重要里程碑。</a:t>
            </a:r>
            <a:endParaRPr kumimoji="1" lang="en-US" altLang="zh-CN" sz="2133"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42453ED-5D95-40DF-A32F-B943C411B62B}"/>
              </a:ext>
            </a:extLst>
          </p:cNvPr>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933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124744"/>
            <a:ext cx="9695073" cy="636072"/>
          </a:xfrm>
          <a:prstGeom prst="rect">
            <a:avLst/>
          </a:prstGeom>
          <a:noFill/>
        </p:spPr>
        <p:txBody>
          <a:bodyPr wrap="square" rtlCol="0">
            <a:spAutoFit/>
          </a:bodyPr>
          <a:lstStyle/>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67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等级列举式分类法</a:t>
            </a:r>
            <a:r>
              <a:rPr lang="en-US" altLang="zh-CN" sz="2670" b="1" dirty="0">
                <a:solidFill>
                  <a:srgbClr val="000000"/>
                </a:solidFill>
                <a:latin typeface="微软雅黑" panose="020B0503020204020204" pitchFamily="34" charset="-122"/>
                <a:ea typeface="微软雅黑" panose="020B0503020204020204" pitchFamily="34" charset="-122"/>
              </a:rPr>
              <a:t>:</a:t>
            </a:r>
            <a:r>
              <a:rPr kumimoji="0" lang="en-US" altLang="zh-CN"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中国图书馆图书分类法》</a:t>
            </a:r>
            <a:endParaRPr kumimoji="0" lang="en-US" altLang="zh-CN" sz="267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142453ED-5D95-40DF-A32F-B943C411B62B}"/>
              </a:ext>
            </a:extLst>
          </p:cNvPr>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9" name="内容占位符 3">
            <a:extLst>
              <a:ext uri="{FF2B5EF4-FFF2-40B4-BE49-F238E27FC236}">
                <a16:creationId xmlns:a16="http://schemas.microsoft.com/office/drawing/2014/main" id="{D66B01C1-3167-449F-8E43-2FC9AAC912A6}"/>
              </a:ext>
            </a:extLst>
          </p:cNvPr>
          <p:cNvPicPr>
            <a:picLocks noChangeAspect="1"/>
          </p:cNvPicPr>
          <p:nvPr/>
        </p:nvPicPr>
        <p:blipFill rotWithShape="1">
          <a:blip r:embed="rId4"/>
          <a:srcRect b="6499"/>
          <a:stretch/>
        </p:blipFill>
        <p:spPr>
          <a:xfrm>
            <a:off x="815924" y="1985512"/>
            <a:ext cx="3813026" cy="3818346"/>
          </a:xfrm>
          <a:prstGeom prst="rect">
            <a:avLst/>
          </a:prstGeom>
        </p:spPr>
      </p:pic>
      <p:sp>
        <p:nvSpPr>
          <p:cNvPr id="13" name="Rectangle 2">
            <a:extLst>
              <a:ext uri="{FF2B5EF4-FFF2-40B4-BE49-F238E27FC236}">
                <a16:creationId xmlns:a16="http://schemas.microsoft.com/office/drawing/2014/main" id="{8E630F0E-2893-4E85-810A-3109F7CEBCA9}"/>
              </a:ext>
            </a:extLst>
          </p:cNvPr>
          <p:cNvSpPr>
            <a:spLocks noChangeArrowheads="1"/>
          </p:cNvSpPr>
          <p:nvPr/>
        </p:nvSpPr>
        <p:spPr bwMode="auto">
          <a:xfrm>
            <a:off x="4774806" y="2494302"/>
            <a:ext cx="409276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A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马克思主义、列宁主义、毛泽东思想</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B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哲学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C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社会科学总论</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D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政治、法律</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E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军事</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F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经济 </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G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文化、科学、教育、体育</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H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语言、文字</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I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文学 </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J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艺术</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K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历史、地理</a:t>
            </a:r>
          </a:p>
        </p:txBody>
      </p:sp>
      <p:sp>
        <p:nvSpPr>
          <p:cNvPr id="15" name="Rectangle 3">
            <a:extLst>
              <a:ext uri="{FF2B5EF4-FFF2-40B4-BE49-F238E27FC236}">
                <a16:creationId xmlns:a16="http://schemas.microsoft.com/office/drawing/2014/main" id="{FE886B34-0B8B-46F5-AAA8-5E3C4BD27274}"/>
              </a:ext>
            </a:extLst>
          </p:cNvPr>
          <p:cNvSpPr>
            <a:spLocks noChangeArrowheads="1"/>
          </p:cNvSpPr>
          <p:nvPr/>
        </p:nvSpPr>
        <p:spPr bwMode="auto">
          <a:xfrm>
            <a:off x="9013431" y="2448135"/>
            <a:ext cx="257716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N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自然科学总论</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O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数理科学和化学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P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天文学、地球科学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Q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生物科学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R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医药、卫生</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S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农业科学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T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工业技术</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U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交通运输</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V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航空、航天</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X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环境科学</a:t>
            </a:r>
          </a:p>
          <a:p>
            <a:pPr eaLnBrk="1" hangingPunct="1">
              <a:buFont typeface="Arial" pitchFamily="34" charset="0"/>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Z  </a:t>
            </a:r>
            <a:r>
              <a:rPr lang="zh-CN" altLang="en-US" sz="1600" dirty="0">
                <a:latin typeface="Arial" panose="020B0604020202020204" pitchFamily="34" charset="0"/>
                <a:ea typeface="微软雅黑" panose="020B0503020204020204" pitchFamily="34" charset="-122"/>
                <a:cs typeface="Arial" panose="020B0604020202020204" pitchFamily="34" charset="0"/>
                <a:sym typeface="Calibri" pitchFamily="34" charset="0"/>
              </a:rPr>
              <a:t>综合性图书</a:t>
            </a:r>
          </a:p>
        </p:txBody>
      </p:sp>
    </p:spTree>
    <p:extLst>
      <p:ext uri="{BB962C8B-B14F-4D97-AF65-F5344CB8AC3E}">
        <p14:creationId xmlns:p14="http://schemas.microsoft.com/office/powerpoint/2010/main" val="203805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124744"/>
            <a:ext cx="9695073" cy="636072"/>
          </a:xfrm>
          <a:prstGeom prst="rect">
            <a:avLst/>
          </a:prstGeom>
          <a:noFill/>
        </p:spPr>
        <p:txBody>
          <a:bodyPr wrap="square" rtlCol="0">
            <a:spAutoFit/>
          </a:bodyPr>
          <a:lstStyle/>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67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等级列举式分类法</a:t>
            </a:r>
            <a:r>
              <a:rPr kumimoji="0" lang="en-US" altLang="zh-CN" sz="267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中国图书馆图书分类法》</a:t>
            </a:r>
            <a:endParaRPr kumimoji="0" lang="en-US" altLang="zh-CN" sz="267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142453ED-5D95-40DF-A32F-B943C411B62B}"/>
              </a:ext>
            </a:extLst>
          </p:cNvPr>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16" name="图示 15">
            <a:extLst>
              <a:ext uri="{FF2B5EF4-FFF2-40B4-BE49-F238E27FC236}">
                <a16:creationId xmlns:a16="http://schemas.microsoft.com/office/drawing/2014/main" id="{B36F084F-73CD-484B-A17F-0A3201C6E1CD}"/>
              </a:ext>
            </a:extLst>
          </p:cNvPr>
          <p:cNvGraphicFramePr/>
          <p:nvPr>
            <p:extLst>
              <p:ext uri="{D42A27DB-BD31-4B8C-83A1-F6EECF244321}">
                <p14:modId xmlns:p14="http://schemas.microsoft.com/office/powerpoint/2010/main" val="3602221252"/>
              </p:ext>
            </p:extLst>
          </p:nvPr>
        </p:nvGraphicFramePr>
        <p:xfrm>
          <a:off x="1789730" y="1721838"/>
          <a:ext cx="8433463" cy="4617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对话气泡: 椭圆形 4">
            <a:extLst>
              <a:ext uri="{FF2B5EF4-FFF2-40B4-BE49-F238E27FC236}">
                <a16:creationId xmlns:a16="http://schemas.microsoft.com/office/drawing/2014/main" id="{0C30857C-60D9-412E-A769-E466132B8163}"/>
              </a:ext>
            </a:extLst>
          </p:cNvPr>
          <p:cNvSpPr/>
          <p:nvPr/>
        </p:nvSpPr>
        <p:spPr>
          <a:xfrm>
            <a:off x="8640982" y="1359397"/>
            <a:ext cx="2581317" cy="1391243"/>
          </a:xfrm>
          <a:prstGeom prst="wedgeEllipseCallout">
            <a:avLst/>
          </a:prstGeom>
          <a:noFill/>
          <a:ln w="28575">
            <a:solidFill>
              <a:srgbClr val="7D307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层层隶属、逐级展开的逻辑体系 </a:t>
            </a:r>
          </a:p>
        </p:txBody>
      </p:sp>
    </p:spTree>
    <p:extLst>
      <p:ext uri="{BB962C8B-B14F-4D97-AF65-F5344CB8AC3E}">
        <p14:creationId xmlns:p14="http://schemas.microsoft.com/office/powerpoint/2010/main" val="292173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微软雅黑" panose="020B0503020204020204" pitchFamily="34" charset="-122"/>
                <a:ea typeface="微软雅黑" panose="020B0503020204020204" pitchFamily="34" charset="-122"/>
              </a:rPr>
              <a:t>一、信息组织概述</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2541785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124744"/>
            <a:ext cx="9695073" cy="636072"/>
          </a:xfrm>
          <a:prstGeom prst="rect">
            <a:avLst/>
          </a:prstGeom>
          <a:noFill/>
        </p:spPr>
        <p:txBody>
          <a:bodyPr wrap="square" rtlCol="0">
            <a:spAutoFit/>
          </a:bodyPr>
          <a:lstStyle/>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67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分面组配式分类法</a:t>
            </a:r>
            <a:r>
              <a:rPr kumimoji="0" lang="en-US" altLang="zh-CN" sz="267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67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冒号分类法》</a:t>
            </a:r>
            <a:endParaRPr kumimoji="0" lang="en-US" altLang="zh-CN" sz="267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142453ED-5D95-40DF-A32F-B943C411B62B}"/>
              </a:ext>
            </a:extLst>
          </p:cNvPr>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文本框 12">
            <a:extLst>
              <a:ext uri="{FF2B5EF4-FFF2-40B4-BE49-F238E27FC236}">
                <a16:creationId xmlns:a16="http://schemas.microsoft.com/office/drawing/2014/main" id="{F41CCE2D-A96E-4E56-9BF8-581B12C9F2C4}"/>
              </a:ext>
            </a:extLst>
          </p:cNvPr>
          <p:cNvSpPr txBox="1"/>
          <p:nvPr/>
        </p:nvSpPr>
        <p:spPr>
          <a:xfrm>
            <a:off x="1097609" y="2048320"/>
            <a:ext cx="5971011" cy="3316870"/>
          </a:xfrm>
          <a:prstGeom prst="rect">
            <a:avLst/>
          </a:prstGeom>
          <a:noFill/>
        </p:spPr>
        <p:txBody>
          <a:bodyPr wrap="square" rtlCol="0">
            <a:spAutoFit/>
          </a:bodyPr>
          <a:lstStyle/>
          <a:p>
            <a:pPr marL="2117" algn="just">
              <a:lnSpc>
                <a:spcPct val="150000"/>
              </a:lnSpc>
              <a:spcBef>
                <a:spcPct val="100000"/>
              </a:spcBef>
            </a:pPr>
            <a:r>
              <a:rPr lang="zh-CN" altLang="en-US" sz="2133" dirty="0">
                <a:latin typeface="微软雅黑" panose="020B0503020204020204" pitchFamily="34" charset="-122"/>
                <a:ea typeface="微软雅黑" panose="020B0503020204020204" pitchFamily="34" charset="-122"/>
              </a:rPr>
              <a:t>    </a:t>
            </a:r>
            <a:r>
              <a:rPr lang="en-US" altLang="zh-CN" sz="2133" dirty="0">
                <a:latin typeface="微软雅黑" panose="020B0503020204020204" pitchFamily="34" charset="-122"/>
                <a:ea typeface="微软雅黑" panose="020B0503020204020204" pitchFamily="34" charset="-122"/>
              </a:rPr>
              <a:t>《</a:t>
            </a:r>
            <a:r>
              <a:rPr lang="zh-CN" altLang="en-US" sz="2133" dirty="0">
                <a:latin typeface="微软雅黑" panose="020B0503020204020204" pitchFamily="34" charset="-122"/>
                <a:ea typeface="微软雅黑" panose="020B0503020204020204" pitchFamily="34" charset="-122"/>
              </a:rPr>
              <a:t>冒号分类法</a:t>
            </a:r>
            <a:r>
              <a:rPr lang="en-US" altLang="zh-CN" sz="2133" dirty="0">
                <a:latin typeface="微软雅黑" panose="020B0503020204020204" pitchFamily="34" charset="-122"/>
                <a:ea typeface="微软雅黑" panose="020B0503020204020204" pitchFamily="34" charset="-122"/>
              </a:rPr>
              <a:t>》</a:t>
            </a:r>
            <a:r>
              <a:rPr lang="zh-CN" altLang="en-US" sz="2133" dirty="0">
                <a:latin typeface="微软雅黑" panose="020B0503020204020204" pitchFamily="34" charset="-122"/>
                <a:ea typeface="微软雅黑" panose="020B0503020204020204" pitchFamily="34" charset="-122"/>
              </a:rPr>
              <a:t>，是由著名的印度图书馆学家</a:t>
            </a:r>
            <a:r>
              <a:rPr lang="zh-CN" altLang="en-US" sz="2133" b="1" dirty="0">
                <a:latin typeface="微软雅黑" panose="020B0503020204020204" pitchFamily="34" charset="-122"/>
                <a:ea typeface="微软雅黑" panose="020B0503020204020204" pitchFamily="34" charset="-122"/>
              </a:rPr>
              <a:t>阮冈纳赞</a:t>
            </a:r>
            <a:r>
              <a:rPr lang="zh-CN" altLang="en-US" sz="2133" dirty="0">
                <a:latin typeface="微软雅黑" panose="020B0503020204020204" pitchFamily="34" charset="-122"/>
                <a:ea typeface="微软雅黑" panose="020B0503020204020204" pitchFamily="34" charset="-122"/>
              </a:rPr>
              <a:t>所创建的</a:t>
            </a:r>
            <a:r>
              <a:rPr lang="zh-CN" altLang="en-US" sz="2133" b="1" dirty="0">
                <a:latin typeface="微软雅黑" panose="020B0503020204020204" pitchFamily="34" charset="-122"/>
                <a:ea typeface="微软雅黑" panose="020B0503020204020204" pitchFamily="34" charset="-122"/>
              </a:rPr>
              <a:t>分面组配式分类法</a:t>
            </a:r>
            <a:r>
              <a:rPr lang="zh-CN" altLang="en-US" sz="2133" dirty="0">
                <a:latin typeface="微软雅黑" panose="020B0503020204020204" pitchFamily="34" charset="-122"/>
                <a:ea typeface="微软雅黑" panose="020B0503020204020204" pitchFamily="34" charset="-122"/>
              </a:rPr>
              <a:t>。</a:t>
            </a:r>
          </a:p>
          <a:p>
            <a:pPr marL="2117" algn="just">
              <a:lnSpc>
                <a:spcPct val="150000"/>
              </a:lnSpc>
              <a:spcBef>
                <a:spcPct val="100000"/>
              </a:spcBef>
            </a:pPr>
            <a:r>
              <a:rPr lang="zh-CN" altLang="en-US" sz="2133" dirty="0">
                <a:latin typeface="微软雅黑" panose="020B0503020204020204" pitchFamily="34" charset="-122"/>
                <a:ea typeface="微软雅黑" panose="020B0503020204020204" pitchFamily="34" charset="-122"/>
              </a:rPr>
              <a:t>     冒号分类法超越了</a:t>
            </a:r>
            <a:r>
              <a:rPr lang="zh-CN" altLang="en-US" sz="2133" b="1" dirty="0">
                <a:latin typeface="微软雅黑" panose="020B0503020204020204" pitchFamily="34" charset="-122"/>
                <a:ea typeface="微软雅黑" panose="020B0503020204020204" pitchFamily="34" charset="-122"/>
              </a:rPr>
              <a:t>等级列举式分类法</a:t>
            </a:r>
            <a:r>
              <a:rPr lang="zh-CN" altLang="en-US" sz="2133" dirty="0">
                <a:latin typeface="微软雅黑" panose="020B0503020204020204" pitchFamily="34" charset="-122"/>
                <a:ea typeface="微软雅黑" panose="020B0503020204020204" pitchFamily="34" charset="-122"/>
              </a:rPr>
              <a:t>的局限，可以灵活地揭示标引对象的特征，及时反映新学科和新主题，适应了对信息</a:t>
            </a:r>
            <a:r>
              <a:rPr lang="zh-CN" altLang="en-US" sz="2133" b="1" dirty="0">
                <a:latin typeface="微软雅黑" panose="020B0503020204020204" pitchFamily="34" charset="-122"/>
                <a:ea typeface="微软雅黑" panose="020B0503020204020204" pitchFamily="34" charset="-122"/>
              </a:rPr>
              <a:t>细密、全面、多角度</a:t>
            </a:r>
            <a:r>
              <a:rPr lang="zh-CN" altLang="en-US" sz="2133" dirty="0">
                <a:latin typeface="微软雅黑" panose="020B0503020204020204" pitchFamily="34" charset="-122"/>
                <a:ea typeface="微软雅黑" panose="020B0503020204020204" pitchFamily="34" charset="-122"/>
              </a:rPr>
              <a:t>揭示的需求。</a:t>
            </a:r>
          </a:p>
        </p:txBody>
      </p:sp>
      <p:pic>
        <p:nvPicPr>
          <p:cNvPr id="15" name="图片 14">
            <a:extLst>
              <a:ext uri="{FF2B5EF4-FFF2-40B4-BE49-F238E27FC236}">
                <a16:creationId xmlns:a16="http://schemas.microsoft.com/office/drawing/2014/main" id="{BD656F5C-C1E3-4748-B658-B36C3A473ABC}"/>
              </a:ext>
            </a:extLst>
          </p:cNvPr>
          <p:cNvPicPr>
            <a:picLocks noChangeAspect="1"/>
          </p:cNvPicPr>
          <p:nvPr/>
        </p:nvPicPr>
        <p:blipFill>
          <a:blip r:embed="rId4"/>
          <a:stretch>
            <a:fillRect/>
          </a:stretch>
        </p:blipFill>
        <p:spPr>
          <a:xfrm>
            <a:off x="7728181" y="1361406"/>
            <a:ext cx="2923883" cy="3976480"/>
          </a:xfrm>
          <a:prstGeom prst="rect">
            <a:avLst/>
          </a:prstGeom>
        </p:spPr>
      </p:pic>
    </p:spTree>
    <p:extLst>
      <p:ext uri="{BB962C8B-B14F-4D97-AF65-F5344CB8AC3E}">
        <p14:creationId xmlns:p14="http://schemas.microsoft.com/office/powerpoint/2010/main" val="1397101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4739374"/>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667" b="1" dirty="0">
                <a:solidFill>
                  <a:srgbClr val="000000"/>
                </a:solidFill>
                <a:latin typeface="微软雅黑" panose="020B0503020204020204" pitchFamily="34" charset="-122"/>
                <a:ea typeface="微软雅黑" panose="020B0503020204020204" pitchFamily="34" charset="-122"/>
              </a:rPr>
              <a:t>主题</a:t>
            </a:r>
            <a:r>
              <a:rPr kumimoji="0" lang="zh-CN"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主题法是直接以表达</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主题内容</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词语</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作为检索标识，以</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字顺</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为主要检索途径，并通过参照系统等方法揭示词间关系的标引和检索信息资源的方法。</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主题法的特点</a:t>
            </a:r>
          </a:p>
          <a:p>
            <a:pPr marL="800100" lvl="1" indent="-342900" algn="just">
              <a:lnSpc>
                <a:spcPct val="20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以特定的事物、问题、现象，即以主题为中心集中信息资源。</a:t>
            </a:r>
          </a:p>
          <a:p>
            <a:pPr marL="800100" lvl="1" indent="-342900" algn="just">
              <a:lnSpc>
                <a:spcPct val="20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直接以词语为信息资源检索标识。</a:t>
            </a:r>
          </a:p>
          <a:p>
            <a:pPr marL="800100" lvl="1" indent="-342900" algn="just">
              <a:lnSpc>
                <a:spcPct val="20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以字顺为主要检索途径。</a:t>
            </a:r>
          </a:p>
          <a:p>
            <a:pPr marL="800100" lvl="1" indent="-342900" algn="just">
              <a:lnSpc>
                <a:spcPct val="20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往往通过详尽的参照系统等方式揭示主题词之间的关系。</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8082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5567037"/>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主题法的种类：</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标题词法</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亦称为标题法，用经过规范化处理的自然语言语词及语组来逐一表达主题概念。</a:t>
            </a:r>
          </a:p>
          <a:p>
            <a:pPr marL="800100" lvl="1" indent="-342900" algn="just">
              <a:lnSpc>
                <a:spcPct val="150000"/>
              </a:lnSpc>
              <a:buFont typeface="Wingdings" panose="05000000000000000000" pitchFamily="2" charset="2"/>
              <a:buChar char="p"/>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标题词法的特点</a:t>
            </a:r>
          </a:p>
          <a:p>
            <a:pPr marL="1257300" lvl="2" indent="-342900" algn="just">
              <a:lnSpc>
                <a:spcPct val="15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因为标题之间的顺序关系是预先组配好的，先组配式的标题在标引和检索时直接使用，不易混乱；</a:t>
            </a:r>
          </a:p>
          <a:p>
            <a:pPr marL="1257300" lvl="2" indent="-342900" algn="just">
              <a:lnSpc>
                <a:spcPct val="15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因为标题法以事物为中心来集中与该事物有关的文献，适合于从主题出发进行检索，易于查全一项事件的文献；</a:t>
            </a:r>
          </a:p>
          <a:p>
            <a:pPr marL="1257300" lvl="2" indent="-342900" algn="just">
              <a:lnSpc>
                <a:spcPct val="150000"/>
              </a:lnSpc>
              <a:buFont typeface="Wingdings" panose="05000000000000000000" pitchFamily="2" charset="2"/>
              <a:buChar char="l"/>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直观、易掌握，检索速度快，对新事物、范围细小的问题容易反映出来，补充修改也比较容易。</a:t>
            </a: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43932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4054443"/>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主题法的种类：</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单元词法</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lvl="0" indent="457200" algn="just">
              <a:lnSpc>
                <a:spcPct val="150000"/>
              </a:lnSpc>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亦称为元词法（</a:t>
            </a:r>
            <a:r>
              <a:rPr lang="en-US" altLang="zh-CN" sz="2400" dirty="0" err="1">
                <a:solidFill>
                  <a:srgbClr val="000000"/>
                </a:solidFill>
                <a:latin typeface="微软雅黑" panose="020B0503020204020204" pitchFamily="34" charset="-122"/>
                <a:ea typeface="微软雅黑" panose="020B0503020204020204" pitchFamily="34" charset="-122"/>
              </a:rPr>
              <a:t>Uniterm</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）用来标引信息资源主题的、最基本的、最小的词语单元</a:t>
            </a:r>
          </a:p>
          <a:p>
            <a:pPr marL="800100" marR="0" lvl="1"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200" b="1" dirty="0">
                <a:solidFill>
                  <a:srgbClr val="000000"/>
                </a:solidFill>
                <a:latin typeface="微软雅黑" panose="020B0503020204020204" pitchFamily="34" charset="-122"/>
                <a:ea typeface="微软雅黑" panose="020B0503020204020204" pitchFamily="34" charset="-122"/>
              </a:rPr>
              <a:t>单元</a:t>
            </a: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词法的特点</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最基本的特点是概念组配。</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优点：强调词汇的单元化和后期组配，因此提高了主题法的灵活性；</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缺点：由于它过分强调词汇单元化，词汇处理方法又不甚合理，易发生错误组配，误检率较高，故实用性不是很好。</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38011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461883" y="1189711"/>
            <a:ext cx="11514830" cy="4977773"/>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主题法的种类：</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叙词法</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叙词，也称主题词，是经过规范化处理的、以基本概念为基础的表达文献主题的词或词组。叙词法，就是通过精选的自然语言语词的概念组配来表达主题的方法。</a:t>
            </a:r>
          </a:p>
          <a:p>
            <a:pPr marL="800100" marR="0" lvl="1"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200" b="1" dirty="0">
                <a:solidFill>
                  <a:srgbClr val="000000"/>
                </a:solidFill>
                <a:latin typeface="微软雅黑" panose="020B0503020204020204" pitchFamily="34" charset="-122"/>
                <a:ea typeface="微软雅黑" panose="020B0503020204020204" pitchFamily="34" charset="-122"/>
              </a:rPr>
              <a:t>叙</a:t>
            </a: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词法的特点</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直观性：直接以规范化了的自然语言叙词作为标识符号。</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专指性：直接从文献论述和研究的具体对象和问题出发进行选词，并采用叙词组配来描述主题，所以不论文献主题如何专深，都可根据需要直接选作叙词或通过组配加以表达。</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适应性强：对不断出现的新事物、新学科、新概念和新的研究课题，叙词法能随时加以增删和修改。</a:t>
            </a:r>
          </a:p>
          <a:p>
            <a:pPr marL="1257300" marR="0" lvl="2"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迅速准确：对叙词主要采取字顺排列方式，因此查找方便、迅速准确。</a:t>
            </a:r>
          </a:p>
        </p:txBody>
      </p:sp>
    </p:spTree>
    <p:extLst>
      <p:ext uri="{BB962C8B-B14F-4D97-AF65-F5344CB8AC3E}">
        <p14:creationId xmlns:p14="http://schemas.microsoft.com/office/powerpoint/2010/main" val="4861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461883" y="1189711"/>
            <a:ext cx="11541730" cy="3346557"/>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主题法的种类：</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关键词法</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直接以文献中的语词来表达主题概念。</a:t>
            </a:r>
          </a:p>
          <a:p>
            <a:pPr marL="800100" marR="0" lvl="1"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200" b="1" dirty="0">
                <a:solidFill>
                  <a:srgbClr val="000000"/>
                </a:solidFill>
                <a:latin typeface="微软雅黑" panose="020B0503020204020204" pitchFamily="34" charset="-122"/>
                <a:ea typeface="微软雅黑" panose="020B0503020204020204" pitchFamily="34" charset="-122"/>
              </a:rPr>
              <a:t>关键词</a:t>
            </a: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法的特点</a:t>
            </a:r>
          </a:p>
          <a:p>
            <a:pPr marL="1257300" marR="0" lvl="2"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优点：关键词法不受词表控制，快捷简便，适于用计算机组织和检索文献信息；</a:t>
            </a:r>
          </a:p>
          <a:p>
            <a:pPr marL="1257300" marR="0" lvl="2"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缺点：由于关键词法的词语不规范，影响了信息资源的查全率和查准率。</a:t>
            </a:r>
          </a:p>
          <a:p>
            <a:pPr marR="0" lvl="2" algn="just" defTabSz="457200" rtl="0" eaLnBrk="1" fontAlgn="auto" latinLnBrk="0" hangingPunct="1">
              <a:lnSpc>
                <a:spcPct val="150000"/>
              </a:lnSpc>
              <a:spcBef>
                <a:spcPts val="0"/>
              </a:spcBef>
              <a:spcAft>
                <a:spcPts val="0"/>
              </a:spcAft>
              <a:buClrTx/>
              <a:buSzTx/>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3707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不同视角下的分类法和主题法</a:t>
            </a:r>
          </a:p>
        </p:txBody>
      </p:sp>
      <p:graphicFrame>
        <p:nvGraphicFramePr>
          <p:cNvPr id="9" name="内容占位符 3">
            <a:extLst>
              <a:ext uri="{FF2B5EF4-FFF2-40B4-BE49-F238E27FC236}">
                <a16:creationId xmlns:a16="http://schemas.microsoft.com/office/drawing/2014/main" id="{37C2C519-6D20-405A-AA02-2248095555B7}"/>
              </a:ext>
            </a:extLst>
          </p:cNvPr>
          <p:cNvGraphicFramePr>
            <a:graphicFrameLocks/>
          </p:cNvGraphicFramePr>
          <p:nvPr>
            <p:extLst>
              <p:ext uri="{D42A27DB-BD31-4B8C-83A1-F6EECF244321}">
                <p14:modId xmlns:p14="http://schemas.microsoft.com/office/powerpoint/2010/main" val="2727737899"/>
              </p:ext>
            </p:extLst>
          </p:nvPr>
        </p:nvGraphicFramePr>
        <p:xfrm>
          <a:off x="2207571" y="2204867"/>
          <a:ext cx="7756525" cy="2693269"/>
        </p:xfrm>
        <a:graphic>
          <a:graphicData uri="http://schemas.openxmlformats.org/drawingml/2006/table">
            <a:tbl>
              <a:tblPr firstRow="1" bandRow="1">
                <a:tableStyleId>{912C8C85-51F0-491E-9774-3900AFEF0FD7}</a:tableStyleId>
              </a:tblPr>
              <a:tblGrid>
                <a:gridCol w="1994270">
                  <a:extLst>
                    <a:ext uri="{9D8B030D-6E8A-4147-A177-3AD203B41FA5}">
                      <a16:colId xmlns:a16="http://schemas.microsoft.com/office/drawing/2014/main" val="20000"/>
                    </a:ext>
                  </a:extLst>
                </a:gridCol>
                <a:gridCol w="1444129">
                  <a:extLst>
                    <a:ext uri="{9D8B030D-6E8A-4147-A177-3AD203B41FA5}">
                      <a16:colId xmlns:a16="http://schemas.microsoft.com/office/drawing/2014/main" val="20001"/>
                    </a:ext>
                  </a:extLst>
                </a:gridCol>
                <a:gridCol w="1452738">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425228">
                  <a:extLst>
                    <a:ext uri="{9D8B030D-6E8A-4147-A177-3AD203B41FA5}">
                      <a16:colId xmlns:a16="http://schemas.microsoft.com/office/drawing/2014/main" val="20004"/>
                    </a:ext>
                  </a:extLst>
                </a:gridCol>
              </a:tblGrid>
              <a:tr h="9318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bg1"/>
                          </a:solidFill>
                          <a:latin typeface="微软雅黑" panose="020B0503020204020204" pitchFamily="34" charset="-122"/>
                          <a:ea typeface="微软雅黑" panose="020B0503020204020204" pitchFamily="34" charset="-122"/>
                        </a:rPr>
                        <a:t>视角</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检索语言</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检索标识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标引工具</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标引方法</a:t>
                      </a:r>
                    </a:p>
                  </a:txBody>
                  <a:tcPr anchor="ctr"/>
                </a:tc>
                <a:extLst>
                  <a:ext uri="{0D108BD9-81ED-4DB2-BD59-A6C34878D82A}">
                    <a16:rowId xmlns:a16="http://schemas.microsoft.com/office/drawing/2014/main" val="10000"/>
                  </a:ext>
                </a:extLst>
              </a:tr>
              <a:tr h="880689">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分类法</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分类语言</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分类号</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分类表</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分类标引</a:t>
                      </a:r>
                    </a:p>
                  </a:txBody>
                  <a:tcPr anchor="ctr"/>
                </a:tc>
                <a:extLst>
                  <a:ext uri="{0D108BD9-81ED-4DB2-BD59-A6C34878D82A}">
                    <a16:rowId xmlns:a16="http://schemas.microsoft.com/office/drawing/2014/main" val="10001"/>
                  </a:ext>
                </a:extLst>
              </a:tr>
              <a:tr h="880689">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主题法</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主题语言</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主题词</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主题词表</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主题标引</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63277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信息组织的基本方法</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3966727"/>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a:t>
            </a: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主题一体化方法</a:t>
            </a: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分类法和主题法各有优劣：分类法系统性强，适用于族性特征的标引和组织；主题法直观明确，适用于从特性特征的标引和组织。</a:t>
            </a:r>
          </a:p>
          <a:p>
            <a:pPr marL="0" marR="0" lvl="0" indent="457200" algn="just" defTabSz="4572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而在人们的信息资源利用过程中，既有族性检索的需求，也有特性揭示的目标。因此，产生了两种方法互为渗透的分类主题一体化词表。比如巴希特</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1969</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年编制的</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教育检索词表</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中国分类主题词表</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a:t>
            </a:r>
          </a:p>
        </p:txBody>
      </p:sp>
    </p:spTree>
    <p:extLst>
      <p:ext uri="{BB962C8B-B14F-4D97-AF65-F5344CB8AC3E}">
        <p14:creationId xmlns:p14="http://schemas.microsoft.com/office/powerpoint/2010/main" val="100301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微软雅黑" panose="020B0503020204020204" pitchFamily="34" charset="-122"/>
                <a:ea typeface="微软雅黑" panose="020B0503020204020204" pitchFamily="34" charset="-122"/>
              </a:rPr>
              <a:t>四、网络资源信息组织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3030506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网络信息资源组织环境</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00002" y="1536064"/>
            <a:ext cx="9753997" cy="4658327"/>
          </a:xfrm>
          <a:prstGeom prst="rect">
            <a:avLst/>
          </a:prstGeom>
          <a:noFill/>
        </p:spPr>
        <p:txBody>
          <a:bodyPr wrap="square" rtlCol="0">
            <a:spAutoFit/>
          </a:bodyPr>
          <a:lstStyle/>
          <a:p>
            <a:pPr marL="380990" indent="-380990">
              <a:lnSpc>
                <a:spcPct val="200000"/>
              </a:lnSpc>
              <a:buClr>
                <a:srgbClr val="7030A0"/>
              </a:buClr>
              <a:buFont typeface="Wingdings" pitchFamily="2" charset="2"/>
              <a:buChar char="l"/>
            </a:pPr>
            <a:r>
              <a:rPr lang="zh-CN" altLang="en-US" sz="2133" dirty="0">
                <a:latin typeface="微软雅黑" panose="020B0503020204020204" pitchFamily="34" charset="-122"/>
                <a:ea typeface="微软雅黑" panose="020B0503020204020204" pitchFamily="34" charset="-122"/>
              </a:rPr>
              <a:t>相对于传统的信息资源，网络信息资源的“</a:t>
            </a:r>
            <a:r>
              <a:rPr lang="zh-CN" altLang="en-US" sz="2133" dirty="0">
                <a:solidFill>
                  <a:srgbClr val="C00000"/>
                </a:solidFill>
                <a:latin typeface="微软雅黑" panose="020B0503020204020204" pitchFamily="34" charset="-122"/>
                <a:ea typeface="微软雅黑" panose="020B0503020204020204" pitchFamily="34" charset="-122"/>
              </a:rPr>
              <a:t>质</a:t>
            </a:r>
            <a:r>
              <a:rPr lang="zh-CN" altLang="en-US" sz="2133" dirty="0">
                <a:latin typeface="微软雅黑" panose="020B0503020204020204" pitchFamily="34" charset="-122"/>
                <a:ea typeface="微软雅黑" panose="020B0503020204020204" pitchFamily="34" charset="-122"/>
              </a:rPr>
              <a:t>”与“</a:t>
            </a:r>
            <a:r>
              <a:rPr lang="zh-CN" altLang="en-US" sz="2133" dirty="0">
                <a:solidFill>
                  <a:srgbClr val="C00000"/>
                </a:solidFill>
                <a:latin typeface="微软雅黑" panose="020B0503020204020204" pitchFamily="34" charset="-122"/>
                <a:ea typeface="微软雅黑" panose="020B0503020204020204" pitchFamily="34" charset="-122"/>
              </a:rPr>
              <a:t>量</a:t>
            </a:r>
            <a:r>
              <a:rPr lang="zh-CN" altLang="en-US" sz="2133" dirty="0">
                <a:latin typeface="微软雅黑" panose="020B0503020204020204" pitchFamily="34" charset="-122"/>
                <a:ea typeface="微软雅黑" panose="020B0503020204020204" pitchFamily="34" charset="-122"/>
              </a:rPr>
              <a:t>” 发生了巨大的变化，数据量与数据种类激增。</a:t>
            </a:r>
            <a:endParaRPr lang="en-US" altLang="zh-CN" sz="2133" dirty="0">
              <a:latin typeface="微软雅黑" panose="020B0503020204020204" pitchFamily="34" charset="-122"/>
              <a:ea typeface="微软雅黑" panose="020B0503020204020204" pitchFamily="34" charset="-122"/>
            </a:endParaRPr>
          </a:p>
          <a:p>
            <a:pPr marL="380990" indent="-380990">
              <a:lnSpc>
                <a:spcPct val="200000"/>
              </a:lnSpc>
              <a:buClr>
                <a:srgbClr val="7030A0"/>
              </a:buClr>
              <a:buFont typeface="Wingdings" pitchFamily="2" charset="2"/>
              <a:buChar char="l"/>
            </a:pPr>
            <a:r>
              <a:rPr lang="zh-CN" altLang="en-US" sz="2133" dirty="0">
                <a:latin typeface="微软雅黑" panose="020B0503020204020204" pitchFamily="34" charset="-122"/>
                <a:ea typeface="微软雅黑" panose="020B0503020204020204" pitchFamily="34" charset="-122"/>
              </a:rPr>
              <a:t>与传统的文献管理环境相比，网络信息资源管理环境下用户需求发生了很大的变化，要求</a:t>
            </a:r>
            <a:r>
              <a:rPr lang="zh-CN" altLang="en-US" sz="2133" dirty="0">
                <a:solidFill>
                  <a:srgbClr val="C00000"/>
                </a:solidFill>
                <a:latin typeface="微软雅黑" panose="020B0503020204020204" pitchFamily="34" charset="-122"/>
                <a:ea typeface="微软雅黑" panose="020B0503020204020204" pitchFamily="34" charset="-122"/>
              </a:rPr>
              <a:t>透明化</a:t>
            </a:r>
            <a:r>
              <a:rPr lang="zh-CN" altLang="en-US" sz="2133" dirty="0">
                <a:latin typeface="微软雅黑" panose="020B0503020204020204" pitchFamily="34" charset="-122"/>
                <a:ea typeface="微软雅黑" panose="020B0503020204020204" pitchFamily="34" charset="-122"/>
              </a:rPr>
              <a:t>、</a:t>
            </a:r>
            <a:r>
              <a:rPr lang="zh-CN" altLang="en-US" sz="2133" dirty="0">
                <a:solidFill>
                  <a:srgbClr val="C00000"/>
                </a:solidFill>
                <a:latin typeface="微软雅黑" panose="020B0503020204020204" pitchFamily="34" charset="-122"/>
                <a:ea typeface="微软雅黑" panose="020B0503020204020204" pitchFamily="34" charset="-122"/>
              </a:rPr>
              <a:t>易用化</a:t>
            </a:r>
            <a:r>
              <a:rPr lang="zh-CN" altLang="en-US" sz="2133" dirty="0">
                <a:latin typeface="微软雅黑" panose="020B0503020204020204" pitchFamily="34" charset="-122"/>
                <a:ea typeface="微软雅黑" panose="020B0503020204020204" pitchFamily="34" charset="-122"/>
              </a:rPr>
              <a:t>的信息组织方式。</a:t>
            </a:r>
            <a:endParaRPr lang="en-US" altLang="zh-CN" sz="2133" dirty="0">
              <a:latin typeface="微软雅黑" panose="020B0503020204020204" pitchFamily="34" charset="-122"/>
              <a:ea typeface="微软雅黑" panose="020B0503020204020204" pitchFamily="34" charset="-122"/>
            </a:endParaRPr>
          </a:p>
          <a:p>
            <a:pPr marL="380990" indent="-380990">
              <a:lnSpc>
                <a:spcPct val="200000"/>
              </a:lnSpc>
              <a:buClr>
                <a:srgbClr val="7030A0"/>
              </a:buClr>
              <a:buFont typeface="Wingdings" pitchFamily="2" charset="2"/>
              <a:buChar char="l"/>
            </a:pPr>
            <a:r>
              <a:rPr lang="zh-CN" altLang="en-US" sz="2133" dirty="0">
                <a:latin typeface="微软雅黑" panose="020B0503020204020204" pitchFamily="34" charset="-122"/>
                <a:ea typeface="微软雅黑" panose="020B0503020204020204" pitchFamily="34" charset="-122"/>
              </a:rPr>
              <a:t>网络信息资源管理环境下，信息组织工作对象从各种类型的</a:t>
            </a:r>
            <a:r>
              <a:rPr lang="zh-CN" altLang="en-US" sz="2133" dirty="0">
                <a:solidFill>
                  <a:srgbClr val="C00000"/>
                </a:solidFill>
                <a:latin typeface="微软雅黑" panose="020B0503020204020204" pitchFamily="34" charset="-122"/>
                <a:ea typeface="微软雅黑" panose="020B0503020204020204" pitchFamily="34" charset="-122"/>
              </a:rPr>
              <a:t>数据</a:t>
            </a:r>
            <a:r>
              <a:rPr lang="zh-CN" altLang="en-US" sz="2133" dirty="0">
                <a:latin typeface="微软雅黑" panose="020B0503020204020204" pitchFamily="34" charset="-122"/>
                <a:ea typeface="微软雅黑" panose="020B0503020204020204" pitchFamily="34" charset="-122"/>
              </a:rPr>
              <a:t>发展到内涵丰富的</a:t>
            </a:r>
            <a:r>
              <a:rPr lang="zh-CN" altLang="en-US" sz="2133" dirty="0">
                <a:solidFill>
                  <a:srgbClr val="C00000"/>
                </a:solidFill>
                <a:latin typeface="微软雅黑" panose="020B0503020204020204" pitchFamily="34" charset="-122"/>
                <a:ea typeface="微软雅黑" panose="020B0503020204020204" pitchFamily="34" charset="-122"/>
              </a:rPr>
              <a:t>知识</a:t>
            </a:r>
            <a:r>
              <a:rPr lang="zh-CN" altLang="en-US" sz="2133" dirty="0">
                <a:latin typeface="微软雅黑" panose="020B0503020204020204" pitchFamily="34" charset="-122"/>
                <a:ea typeface="微软雅黑" panose="020B0503020204020204" pitchFamily="34" charset="-122"/>
              </a:rPr>
              <a:t>，组织的方法从传统的</a:t>
            </a:r>
            <a:r>
              <a:rPr lang="zh-CN" altLang="en-US" sz="2133" dirty="0">
                <a:solidFill>
                  <a:srgbClr val="C00000"/>
                </a:solidFill>
                <a:latin typeface="微软雅黑" panose="020B0503020204020204" pitchFamily="34" charset="-122"/>
                <a:ea typeface="微软雅黑" panose="020B0503020204020204" pitchFamily="34" charset="-122"/>
              </a:rPr>
              <a:t>分类法</a:t>
            </a:r>
            <a:r>
              <a:rPr lang="zh-CN" altLang="en-US" sz="2133" dirty="0">
                <a:latin typeface="微软雅黑" panose="020B0503020204020204" pitchFamily="34" charset="-122"/>
                <a:ea typeface="微软雅黑" panose="020B0503020204020204" pitchFamily="34" charset="-122"/>
              </a:rPr>
              <a:t>、</a:t>
            </a:r>
            <a:r>
              <a:rPr lang="zh-CN" altLang="en-US" sz="2133" dirty="0">
                <a:solidFill>
                  <a:srgbClr val="C00000"/>
                </a:solidFill>
                <a:latin typeface="微软雅黑" panose="020B0503020204020204" pitchFamily="34" charset="-122"/>
                <a:ea typeface="微软雅黑" panose="020B0503020204020204" pitchFamily="34" charset="-122"/>
              </a:rPr>
              <a:t>主题法</a:t>
            </a:r>
            <a:r>
              <a:rPr lang="zh-CN" altLang="en-US" sz="2133" dirty="0">
                <a:latin typeface="微软雅黑" panose="020B0503020204020204" pitchFamily="34" charset="-122"/>
                <a:ea typeface="微软雅黑" panose="020B0503020204020204" pitchFamily="34" charset="-122"/>
              </a:rPr>
              <a:t>发展到</a:t>
            </a:r>
            <a:r>
              <a:rPr lang="zh-CN" altLang="en-US" sz="2133" dirty="0">
                <a:solidFill>
                  <a:srgbClr val="C00000"/>
                </a:solidFill>
                <a:latin typeface="微软雅黑" panose="020B0503020204020204" pitchFamily="34" charset="-122"/>
                <a:ea typeface="微软雅黑" panose="020B0503020204020204" pitchFamily="34" charset="-122"/>
              </a:rPr>
              <a:t>元数据</a:t>
            </a:r>
            <a:r>
              <a:rPr lang="zh-CN" altLang="en-US" sz="2133" dirty="0">
                <a:latin typeface="微软雅黑" panose="020B0503020204020204" pitchFamily="34" charset="-122"/>
                <a:ea typeface="微软雅黑" panose="020B0503020204020204" pitchFamily="34" charset="-122"/>
              </a:rPr>
              <a:t>方法。</a:t>
            </a:r>
          </a:p>
          <a:p>
            <a:pPr>
              <a:lnSpc>
                <a:spcPct val="200000"/>
              </a:lnSpc>
            </a:pP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543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892410"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信息序化与信息组织</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Rectangle 6"/>
          <p:cNvSpPr>
            <a:spLocks noChangeArrowheads="1"/>
          </p:cNvSpPr>
          <p:nvPr/>
        </p:nvSpPr>
        <p:spPr bwMode="auto">
          <a:xfrm>
            <a:off x="887134" y="1156143"/>
            <a:ext cx="996686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序</a:t>
            </a:r>
            <a:r>
              <a:rPr lang="zh-CN" altLang="en-US" sz="2400" dirty="0">
                <a:latin typeface="微软雅黑" panose="020B0503020204020204" pitchFamily="34" charset="-122"/>
                <a:ea typeface="微软雅黑" panose="020B0503020204020204" pitchFamily="34" charset="-122"/>
              </a:rPr>
              <a:t>是事物发展趋向有序的基本结构形式，是事物组成要素之间的相互联系以及这种联系在空间时间结构中的表现。</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dirty="0">
                <a:latin typeface="微软雅黑" panose="020B0503020204020204" pitchFamily="34" charset="-122"/>
                <a:ea typeface="微软雅黑" panose="020B0503020204020204" pitchFamily="34" charset="-122"/>
              </a:rPr>
              <a:t>      信息资源管理的基本任务就是要研究这种“序”的规律，揭示这种“序”的表现、按照这种“序”来标引和组织知识信息。 </a:t>
            </a:r>
          </a:p>
        </p:txBody>
      </p:sp>
      <p:pic>
        <p:nvPicPr>
          <p:cNvPr id="2" name="图片 1"/>
          <p:cNvPicPr>
            <a:picLocks noChangeAspect="1"/>
          </p:cNvPicPr>
          <p:nvPr/>
        </p:nvPicPr>
        <p:blipFill rotWithShape="1">
          <a:blip r:embed="rId4"/>
          <a:srcRect l="5478" t="13210" r="63844" b="8883"/>
          <a:stretch/>
        </p:blipFill>
        <p:spPr>
          <a:xfrm>
            <a:off x="7003303" y="3600426"/>
            <a:ext cx="2688299" cy="2592289"/>
          </a:xfrm>
          <a:prstGeom prst="rect">
            <a:avLst/>
          </a:prstGeom>
        </p:spPr>
      </p:pic>
      <p:pic>
        <p:nvPicPr>
          <p:cNvPr id="15" name="图片 14"/>
          <p:cNvPicPr>
            <a:picLocks noChangeAspect="1"/>
          </p:cNvPicPr>
          <p:nvPr/>
        </p:nvPicPr>
        <p:blipFill rotWithShape="1">
          <a:blip r:embed="rId4"/>
          <a:srcRect l="51389" t="11542" r="17996" b="7666"/>
          <a:stretch/>
        </p:blipFill>
        <p:spPr>
          <a:xfrm>
            <a:off x="2500398" y="3600425"/>
            <a:ext cx="2688299" cy="2688299"/>
          </a:xfrm>
          <a:prstGeom prst="rect">
            <a:avLst/>
          </a:prstGeom>
        </p:spPr>
      </p:pic>
      <p:sp>
        <p:nvSpPr>
          <p:cNvPr id="3" name="右箭头 2"/>
          <p:cNvSpPr/>
          <p:nvPr/>
        </p:nvSpPr>
        <p:spPr>
          <a:xfrm>
            <a:off x="5584539" y="4356540"/>
            <a:ext cx="1056117" cy="584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165575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4520725"/>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依据综合性类表建立专业性网络信息系统 </a:t>
            </a:r>
          </a:p>
          <a:p>
            <a:pPr marL="914400" lvl="1" indent="-457200" algn="just">
              <a:lnSpc>
                <a:spcPct val="150000"/>
              </a:lnSpc>
              <a:buFont typeface="Wingdings" panose="05000000000000000000" pitchFamily="2" charset="2"/>
              <a:buChar char="l"/>
              <a:defRPr/>
            </a:pP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采用综合</a:t>
            </a:r>
            <a:r>
              <a:rPr lang="zh-CN" altLang="en-US" sz="2400" dirty="0">
                <a:solidFill>
                  <a:srgbClr val="000000"/>
                </a:solidFill>
                <a:latin typeface="微软雅黑" panose="020B0503020204020204" pitchFamily="34" charset="-122"/>
                <a:ea typeface="微软雅黑" panose="020B0503020204020204" pitchFamily="34" charset="-122"/>
              </a:rPr>
              <a:t>性</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分类法组织专业性的网络资源有：</a:t>
            </a:r>
            <a:r>
              <a:rPr kumimoji="0"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The Social Science Information Gateway</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采用的是</a:t>
            </a:r>
            <a:r>
              <a:rPr kumimoji="0"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UDC</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的社会科学部分；</a:t>
            </a:r>
            <a:endParaRPr kumimoji="0"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lvl="1" indent="-457200" algn="just">
              <a:lnSpc>
                <a:spcPct val="150000"/>
              </a:lnSpc>
              <a:buFont typeface="Wingdings" panose="05000000000000000000" pitchFamily="2" charset="2"/>
              <a:buChar char="l"/>
              <a:defRPr/>
            </a:pP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依据综合性分类表建立</a:t>
            </a:r>
            <a:r>
              <a:rPr lang="zh-CN" altLang="en-US" sz="2400" dirty="0">
                <a:solidFill>
                  <a:srgbClr val="000000"/>
                </a:solidFill>
                <a:latin typeface="微软雅黑" panose="020B0503020204020204" pitchFamily="34" charset="-122"/>
                <a:ea typeface="微软雅黑" panose="020B0503020204020204" pitchFamily="34" charset="-122"/>
              </a:rPr>
              <a:t>的</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综合性网络信息系统有：加拿大主题信息系统主题树检索途径 。</a:t>
            </a:r>
          </a:p>
          <a:p>
            <a:pPr marL="914400" lvl="1" indent="-457200" algn="just">
              <a:lnSpc>
                <a:spcPct val="150000"/>
              </a:lnSpc>
              <a:buFont typeface="Wingdings" panose="05000000000000000000" pitchFamily="2" charset="2"/>
              <a:buChar char="l"/>
              <a:defRPr/>
            </a:pPr>
            <a:endParaRPr kumimoji="0"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lvl="1" indent="-457200" algn="just">
              <a:lnSpc>
                <a:spcPct val="150000"/>
              </a:lnSpc>
              <a:buFont typeface="Wingdings" panose="05000000000000000000" pitchFamily="2" charset="2"/>
              <a:buChar char="l"/>
              <a:defRPr/>
            </a:pPr>
            <a:endPar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56885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2" name="图片 1">
            <a:extLst>
              <a:ext uri="{FF2B5EF4-FFF2-40B4-BE49-F238E27FC236}">
                <a16:creationId xmlns:a16="http://schemas.microsoft.com/office/drawing/2014/main" id="{99E75A11-B9DC-4387-AB9C-81C2D979BE8E}"/>
              </a:ext>
            </a:extLst>
          </p:cNvPr>
          <p:cNvPicPr>
            <a:picLocks noChangeAspect="1"/>
          </p:cNvPicPr>
          <p:nvPr/>
        </p:nvPicPr>
        <p:blipFill>
          <a:blip r:embed="rId4"/>
          <a:stretch>
            <a:fillRect/>
          </a:stretch>
        </p:blipFill>
        <p:spPr>
          <a:xfrm>
            <a:off x="1652740" y="1390702"/>
            <a:ext cx="8886520" cy="4611913"/>
          </a:xfrm>
          <a:prstGeom prst="rect">
            <a:avLst/>
          </a:prstGeom>
        </p:spPr>
      </p:pic>
    </p:spTree>
    <p:extLst>
      <p:ext uri="{BB962C8B-B14F-4D97-AF65-F5344CB8AC3E}">
        <p14:creationId xmlns:p14="http://schemas.microsoft.com/office/powerpoint/2010/main" val="2623144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2858731"/>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依据专业分类表建立专业性的网络信息系统 </a:t>
            </a:r>
          </a:p>
          <a:p>
            <a:pPr marL="914400" marR="0" lvl="1"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专业分类法应用组织专业性网络信息资源：</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工程信息分类法</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应用于</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Edinburgh Engineering Virtual Library;</a:t>
            </a:r>
          </a:p>
          <a:p>
            <a:pPr marL="914400" marR="0" lvl="1"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我国的</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中图法</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推出电子版，超星数字图书馆应用中图法。</a:t>
            </a:r>
          </a:p>
        </p:txBody>
      </p:sp>
    </p:spTree>
    <p:extLst>
      <p:ext uri="{BB962C8B-B14F-4D97-AF65-F5344CB8AC3E}">
        <p14:creationId xmlns:p14="http://schemas.microsoft.com/office/powerpoint/2010/main" val="1886441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3" name="图片 2">
            <a:extLst>
              <a:ext uri="{FF2B5EF4-FFF2-40B4-BE49-F238E27FC236}">
                <a16:creationId xmlns:a16="http://schemas.microsoft.com/office/drawing/2014/main" id="{EC24A58F-F977-45B6-B50E-FD2E81C5A216}"/>
              </a:ext>
            </a:extLst>
          </p:cNvPr>
          <p:cNvPicPr>
            <a:picLocks noChangeAspect="1"/>
          </p:cNvPicPr>
          <p:nvPr/>
        </p:nvPicPr>
        <p:blipFill>
          <a:blip r:embed="rId4"/>
          <a:stretch>
            <a:fillRect/>
          </a:stretch>
        </p:blipFill>
        <p:spPr>
          <a:xfrm>
            <a:off x="1944536" y="1120778"/>
            <a:ext cx="8302927" cy="5092915"/>
          </a:xfrm>
          <a:prstGeom prst="rect">
            <a:avLst/>
          </a:prstGeom>
        </p:spPr>
      </p:pic>
      <p:sp>
        <p:nvSpPr>
          <p:cNvPr id="5" name="矩形 4">
            <a:extLst>
              <a:ext uri="{FF2B5EF4-FFF2-40B4-BE49-F238E27FC236}">
                <a16:creationId xmlns:a16="http://schemas.microsoft.com/office/drawing/2014/main" id="{F1FD9E7C-5C4F-4B0B-A29D-DC7B1AA7B251}"/>
              </a:ext>
            </a:extLst>
          </p:cNvPr>
          <p:cNvSpPr/>
          <p:nvPr/>
        </p:nvSpPr>
        <p:spPr>
          <a:xfrm>
            <a:off x="2017644" y="1828800"/>
            <a:ext cx="1143000" cy="4283765"/>
          </a:xfrm>
          <a:prstGeom prst="rect">
            <a:avLst/>
          </a:prstGeom>
          <a:noFill/>
          <a:ln w="28575">
            <a:solidFill>
              <a:srgbClr val="C00000"/>
            </a:solidFill>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1274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3966727"/>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自编新分类体系组织网络信息资源</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lvl="1" indent="-457200" algn="just">
              <a:lnSpc>
                <a:spcPct val="150000"/>
              </a:lnSpc>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等级列举式主题分类系统</a:t>
            </a: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个主题充当一个类目，类目不采用标记符号（分类号），按字顺或人为次序排列，每个大类下列出若干个子类，每个子类又细化为下一级类目，同位类的各类目按字顺排列。这种主题分类法形式依事物分类，而不是依学科分类，如</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Yahoo</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、搜狗、百度等。</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9460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10" name="Picture 3" descr="6">
            <a:extLst>
              <a:ext uri="{FF2B5EF4-FFF2-40B4-BE49-F238E27FC236}">
                <a16:creationId xmlns:a16="http://schemas.microsoft.com/office/drawing/2014/main" id="{E17CED35-1B3B-4423-8C1C-3C424AC1DE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5" t="20158" r="13753" b="17109"/>
          <a:stretch/>
        </p:blipFill>
        <p:spPr bwMode="auto">
          <a:xfrm>
            <a:off x="869701" y="1150334"/>
            <a:ext cx="4728312" cy="44640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4">
            <a:extLst>
              <a:ext uri="{FF2B5EF4-FFF2-40B4-BE49-F238E27FC236}">
                <a16:creationId xmlns:a16="http://schemas.microsoft.com/office/drawing/2014/main" id="{C8CFF74F-CC37-4FD2-A603-07404603F392}"/>
              </a:ext>
            </a:extLst>
          </p:cNvPr>
          <p:cNvSpPr>
            <a:spLocks noChangeArrowheads="1"/>
          </p:cNvSpPr>
          <p:nvPr/>
        </p:nvSpPr>
        <p:spPr bwMode="auto">
          <a:xfrm>
            <a:off x="1361401" y="5707666"/>
            <a:ext cx="3744912" cy="504825"/>
          </a:xfrm>
          <a:prstGeom prst="rect">
            <a:avLst/>
          </a:prstGeom>
          <a:solidFill>
            <a:schemeClr val="bg1"/>
          </a:solidFill>
          <a:ln w="222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latin typeface="微软雅黑" panose="020B0503020204020204" pitchFamily="34" charset="-122"/>
                <a:ea typeface="微软雅黑" panose="020B0503020204020204" pitchFamily="34" charset="-122"/>
                <a:sym typeface="Calibri" pitchFamily="34" charset="0"/>
              </a:rPr>
              <a:t>Yahoo!</a:t>
            </a:r>
            <a:r>
              <a:rPr lang="zh-CN" altLang="en-US" b="1" dirty="0">
                <a:latin typeface="微软雅黑" panose="020B0503020204020204" pitchFamily="34" charset="-122"/>
                <a:ea typeface="微软雅黑" panose="020B0503020204020204" pitchFamily="34" charset="-122"/>
                <a:sym typeface="Calibri" pitchFamily="34" charset="0"/>
              </a:rPr>
              <a:t>一级类目</a:t>
            </a:r>
            <a:endParaRPr lang="zh-CN" altLang="en-US" u="sng" dirty="0">
              <a:latin typeface="微软雅黑" panose="020B0503020204020204" pitchFamily="34" charset="-122"/>
              <a:ea typeface="微软雅黑" panose="020B0503020204020204" pitchFamily="34" charset="-122"/>
              <a:sym typeface="Calibri" pitchFamily="34" charset="0"/>
            </a:endParaRPr>
          </a:p>
        </p:txBody>
      </p:sp>
      <p:pic>
        <p:nvPicPr>
          <p:cNvPr id="17" name="Picture 5" descr="7">
            <a:extLst>
              <a:ext uri="{FF2B5EF4-FFF2-40B4-BE49-F238E27FC236}">
                <a16:creationId xmlns:a16="http://schemas.microsoft.com/office/drawing/2014/main" id="{25DD76F7-244B-484F-9337-4A9F18B24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0892" b="1974"/>
          <a:stretch>
            <a:fillRect/>
          </a:stretch>
        </p:blipFill>
        <p:spPr bwMode="auto">
          <a:xfrm>
            <a:off x="6220898" y="1150309"/>
            <a:ext cx="4781550" cy="446405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6">
            <a:extLst>
              <a:ext uri="{FF2B5EF4-FFF2-40B4-BE49-F238E27FC236}">
                <a16:creationId xmlns:a16="http://schemas.microsoft.com/office/drawing/2014/main" id="{265399CC-C1FE-40A0-A532-E623E6CDA3C6}"/>
              </a:ext>
            </a:extLst>
          </p:cNvPr>
          <p:cNvSpPr>
            <a:spLocks noChangeArrowheads="1"/>
          </p:cNvSpPr>
          <p:nvPr/>
        </p:nvSpPr>
        <p:spPr bwMode="auto">
          <a:xfrm>
            <a:off x="6739217" y="5734855"/>
            <a:ext cx="3744912" cy="504825"/>
          </a:xfrm>
          <a:prstGeom prst="rect">
            <a:avLst/>
          </a:prstGeom>
          <a:solidFill>
            <a:schemeClr val="bg1"/>
          </a:solidFill>
          <a:ln w="222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latin typeface="微软雅黑" panose="020B0503020204020204" pitchFamily="34" charset="-122"/>
                <a:ea typeface="微软雅黑" panose="020B0503020204020204" pitchFamily="34" charset="-122"/>
                <a:sym typeface="Calibri" pitchFamily="34" charset="0"/>
              </a:rPr>
              <a:t>Yahoo! </a:t>
            </a:r>
            <a:r>
              <a:rPr lang="zh-CN" altLang="en-US" b="1" dirty="0">
                <a:latin typeface="微软雅黑" panose="020B0503020204020204" pitchFamily="34" charset="-122"/>
                <a:ea typeface="微软雅黑" panose="020B0503020204020204" pitchFamily="34" charset="-122"/>
                <a:sym typeface="Calibri" pitchFamily="34" charset="0"/>
              </a:rPr>
              <a:t>“</a:t>
            </a:r>
            <a:r>
              <a:rPr lang="en-US" altLang="zh-CN" b="1" dirty="0">
                <a:latin typeface="微软雅黑" panose="020B0503020204020204" pitchFamily="34" charset="-122"/>
                <a:ea typeface="微软雅黑" panose="020B0503020204020204" pitchFamily="34" charset="-122"/>
                <a:sym typeface="Calibri" pitchFamily="34" charset="0"/>
              </a:rPr>
              <a:t>science</a:t>
            </a:r>
            <a:r>
              <a:rPr lang="zh-CN" altLang="en-US" b="1" dirty="0">
                <a:latin typeface="微软雅黑" panose="020B0503020204020204" pitchFamily="34" charset="-122"/>
                <a:ea typeface="微软雅黑" panose="020B0503020204020204" pitchFamily="34" charset="-122"/>
                <a:sym typeface="Calibri" pitchFamily="34" charset="0"/>
              </a:rPr>
              <a:t>”二级类目</a:t>
            </a:r>
            <a:endParaRPr lang="zh-CN" altLang="en-US" u="sng" dirty="0">
              <a:latin typeface="微软雅黑" panose="020B0503020204020204" pitchFamily="34" charset="-122"/>
              <a:ea typeface="微软雅黑" panose="020B0503020204020204" pitchFamily="34" charset="-122"/>
              <a:sym typeface="Calibri" pitchFamily="34" charset="0"/>
            </a:endParaRPr>
          </a:p>
        </p:txBody>
      </p:sp>
    </p:spTree>
    <p:extLst>
      <p:ext uri="{BB962C8B-B14F-4D97-AF65-F5344CB8AC3E}">
        <p14:creationId xmlns:p14="http://schemas.microsoft.com/office/powerpoint/2010/main" val="266010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16" name="Picture 3">
            <a:extLst>
              <a:ext uri="{FF2B5EF4-FFF2-40B4-BE49-F238E27FC236}">
                <a16:creationId xmlns:a16="http://schemas.microsoft.com/office/drawing/2014/main" id="{11E5DA93-DABF-4B92-8E6A-8309FCA59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01131" y="1273315"/>
            <a:ext cx="6789737" cy="4929188"/>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74754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9" name="Picture 4">
            <a:extLst>
              <a:ext uri="{FF2B5EF4-FFF2-40B4-BE49-F238E27FC236}">
                <a16:creationId xmlns:a16="http://schemas.microsoft.com/office/drawing/2014/main" id="{C08DA046-FAD4-4A5C-9DB8-3676FFBBD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557" y="1088183"/>
            <a:ext cx="8102885" cy="508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347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1750736"/>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分类法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自编新分类体系组织网络信息资源</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分面组配式主题分类系统</a:t>
            </a:r>
          </a:p>
        </p:txBody>
      </p:sp>
      <p:pic>
        <p:nvPicPr>
          <p:cNvPr id="9" name="内容占位符 4">
            <a:extLst>
              <a:ext uri="{FF2B5EF4-FFF2-40B4-BE49-F238E27FC236}">
                <a16:creationId xmlns:a16="http://schemas.microsoft.com/office/drawing/2014/main" id="{9E4D7DC1-9733-45E7-B698-3C8A9EADEB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471661" y="2966757"/>
            <a:ext cx="9248678" cy="3127494"/>
          </a:xfrm>
          <a:prstGeom prst="rect">
            <a:avLst/>
          </a:prstGeom>
        </p:spPr>
      </p:pic>
    </p:spTree>
    <p:extLst>
      <p:ext uri="{BB962C8B-B14F-4D97-AF65-F5344CB8AC3E}">
        <p14:creationId xmlns:p14="http://schemas.microsoft.com/office/powerpoint/2010/main" val="4015292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10" name="组合 9">
            <a:extLst>
              <a:ext uri="{FF2B5EF4-FFF2-40B4-BE49-F238E27FC236}">
                <a16:creationId xmlns:a16="http://schemas.microsoft.com/office/drawing/2014/main" id="{A34DF8C5-7564-460C-8244-622AEBA967D6}"/>
              </a:ext>
            </a:extLst>
          </p:cNvPr>
          <p:cNvGrpSpPr/>
          <p:nvPr/>
        </p:nvGrpSpPr>
        <p:grpSpPr>
          <a:xfrm>
            <a:off x="1097609" y="1796820"/>
            <a:ext cx="9457649" cy="4444516"/>
            <a:chOff x="1026332" y="1423698"/>
            <a:chExt cx="7093237" cy="3333387"/>
          </a:xfrm>
        </p:grpSpPr>
        <p:sp>
          <p:nvSpPr>
            <p:cNvPr id="15" name="圆角矩形 16">
              <a:extLst>
                <a:ext uri="{FF2B5EF4-FFF2-40B4-BE49-F238E27FC236}">
                  <a16:creationId xmlns:a16="http://schemas.microsoft.com/office/drawing/2014/main" id="{1E60E8D1-77CE-480D-B4DA-8A0D181A78EA}"/>
                </a:ext>
              </a:extLst>
            </p:cNvPr>
            <p:cNvSpPr/>
            <p:nvPr/>
          </p:nvSpPr>
          <p:spPr>
            <a:xfrm>
              <a:off x="1814593" y="1716374"/>
              <a:ext cx="1860245" cy="339072"/>
            </a:xfrm>
            <a:prstGeom prst="roundRect">
              <a:avLst/>
            </a:prstGeom>
            <a:solidFill>
              <a:srgbClr val="7030A0"/>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圆角矩形 17">
              <a:extLst>
                <a:ext uri="{FF2B5EF4-FFF2-40B4-BE49-F238E27FC236}">
                  <a16:creationId xmlns:a16="http://schemas.microsoft.com/office/drawing/2014/main" id="{926FD375-2C4D-43D0-B351-9DCDB2AB4707}"/>
                </a:ext>
              </a:extLst>
            </p:cNvPr>
            <p:cNvSpPr/>
            <p:nvPr/>
          </p:nvSpPr>
          <p:spPr>
            <a:xfrm>
              <a:off x="5347233" y="1716374"/>
              <a:ext cx="1860245" cy="339072"/>
            </a:xfrm>
            <a:prstGeom prst="roundRect">
              <a:avLst/>
            </a:prstGeom>
            <a:solidFill>
              <a:srgbClr val="9954CC"/>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sz="2400" dirty="0">
                <a:latin typeface="微软雅黑" panose="020B0503020204020204" pitchFamily="34" charset="-122"/>
                <a:ea typeface="微软雅黑" panose="020B0503020204020204" pitchFamily="34" charset="-122"/>
              </a:endParaRPr>
            </a:p>
          </p:txBody>
        </p:sp>
        <p:cxnSp>
          <p:nvCxnSpPr>
            <p:cNvPr id="18" name="直接连接符 23">
              <a:extLst>
                <a:ext uri="{FF2B5EF4-FFF2-40B4-BE49-F238E27FC236}">
                  <a16:creationId xmlns:a16="http://schemas.microsoft.com/office/drawing/2014/main" id="{83159206-06CD-40BB-9C91-DA091CF5FB96}"/>
                </a:ext>
              </a:extLst>
            </p:cNvPr>
            <p:cNvCxnSpPr>
              <a:cxnSpLocks/>
            </p:cNvCxnSpPr>
            <p:nvPr/>
          </p:nvCxnSpPr>
          <p:spPr bwMode="auto">
            <a:xfrm>
              <a:off x="4582020" y="1423698"/>
              <a:ext cx="0" cy="118973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24">
              <a:extLst>
                <a:ext uri="{FF2B5EF4-FFF2-40B4-BE49-F238E27FC236}">
                  <a16:creationId xmlns:a16="http://schemas.microsoft.com/office/drawing/2014/main" id="{72F9752E-60E5-4082-A5FB-B377C0DFF463}"/>
                </a:ext>
              </a:extLst>
            </p:cNvPr>
            <p:cNvCxnSpPr/>
            <p:nvPr/>
          </p:nvCxnSpPr>
          <p:spPr bwMode="auto">
            <a:xfrm>
              <a:off x="4582020" y="3298566"/>
              <a:ext cx="0" cy="1458519"/>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a:extLst>
                <a:ext uri="{FF2B5EF4-FFF2-40B4-BE49-F238E27FC236}">
                  <a16:creationId xmlns:a16="http://schemas.microsoft.com/office/drawing/2014/main" id="{D953E7F9-4087-4B80-A8A6-5039F8E3BE91}"/>
                </a:ext>
              </a:extLst>
            </p:cNvPr>
            <p:cNvSpPr/>
            <p:nvPr/>
          </p:nvSpPr>
          <p:spPr bwMode="auto">
            <a:xfrm>
              <a:off x="4172463" y="2479215"/>
              <a:ext cx="819114" cy="819351"/>
            </a:xfrm>
            <a:prstGeom prst="ellipse">
              <a:avLst/>
            </a:prstGeom>
            <a:solidFill>
              <a:srgbClr val="9954CC"/>
            </a:solidFill>
            <a:ln w="9525" cap="flat" cmpd="sng" algn="ctr">
              <a:solidFill>
                <a:srgbClr val="F8F8F8"/>
              </a:solidFill>
              <a:prstDash val="solid"/>
              <a:round/>
              <a:headEnd type="none" w="med" len="med"/>
              <a:tailEnd type="none" w="med" len="med"/>
            </a:ln>
            <a:effectLst/>
          </p:spPr>
          <p:txBody>
            <a:bodyPr vert="horz" wrap="square" lIns="121917" tIns="60959" rIns="121917" bIns="60959" numCol="1" rtlCol="0" anchor="t" anchorCtr="0" compatLnSpc="1">
              <a:prstTxWarp prst="textNoShape">
                <a:avLst/>
              </a:prstTxWarp>
            </a:bodyPr>
            <a:lstStyle/>
            <a:p>
              <a:pPr defTabSz="1219142"/>
              <a:endParaRPr lang="zh-CN" altLang="en-US" sz="1600"/>
            </a:p>
          </p:txBody>
        </p:sp>
        <p:sp>
          <p:nvSpPr>
            <p:cNvPr id="21" name="TextBox 26">
              <a:extLst>
                <a:ext uri="{FF2B5EF4-FFF2-40B4-BE49-F238E27FC236}">
                  <a16:creationId xmlns:a16="http://schemas.microsoft.com/office/drawing/2014/main" id="{6E1C93F7-808B-4B31-84B8-040AFFEFFAC6}"/>
                </a:ext>
              </a:extLst>
            </p:cNvPr>
            <p:cNvSpPr txBox="1"/>
            <p:nvPr/>
          </p:nvSpPr>
          <p:spPr>
            <a:xfrm>
              <a:off x="2448002" y="1711179"/>
              <a:ext cx="595832" cy="338505"/>
            </a:xfrm>
            <a:prstGeom prst="rect">
              <a:avLst/>
            </a:prstGeom>
            <a:noFill/>
          </p:spPr>
          <p:txBody>
            <a:bodyPr wrap="none" lIns="121917" tIns="60959" rIns="121917" bIns="60959" rtlCol="0">
              <a:spAutoFit/>
            </a:bodyPr>
            <a:lstStyle/>
            <a:p>
              <a:pPr algn="r"/>
              <a:r>
                <a:rPr lang="zh-CN" altLang="en-US" sz="2133" b="1" dirty="0">
                  <a:solidFill>
                    <a:schemeClr val="bg1"/>
                  </a:solidFill>
                  <a:latin typeface="微软雅黑" panose="020B0503020204020204" pitchFamily="34" charset="-122"/>
                  <a:ea typeface="微软雅黑" panose="020B0503020204020204" pitchFamily="34" charset="-122"/>
                </a:rPr>
                <a:t>优势</a:t>
              </a:r>
            </a:p>
          </p:txBody>
        </p:sp>
        <p:sp>
          <p:nvSpPr>
            <p:cNvPr id="22" name="TextBox 27">
              <a:extLst>
                <a:ext uri="{FF2B5EF4-FFF2-40B4-BE49-F238E27FC236}">
                  <a16:creationId xmlns:a16="http://schemas.microsoft.com/office/drawing/2014/main" id="{DFDD2A24-128A-43D8-9A9C-48EA55F77BF2}"/>
                </a:ext>
              </a:extLst>
            </p:cNvPr>
            <p:cNvSpPr txBox="1"/>
            <p:nvPr/>
          </p:nvSpPr>
          <p:spPr>
            <a:xfrm>
              <a:off x="6022113" y="1711179"/>
              <a:ext cx="595832" cy="338505"/>
            </a:xfrm>
            <a:prstGeom prst="rect">
              <a:avLst/>
            </a:prstGeom>
            <a:noFill/>
          </p:spPr>
          <p:txBody>
            <a:bodyPr wrap="none" lIns="121917" tIns="60959" rIns="121917" bIns="60959" rtlCol="0">
              <a:spAutoFit/>
            </a:bodyPr>
            <a:lstStyle/>
            <a:p>
              <a:r>
                <a:rPr lang="zh-CN" altLang="en-US" sz="2133" b="1" dirty="0">
                  <a:solidFill>
                    <a:schemeClr val="bg1"/>
                  </a:solidFill>
                  <a:latin typeface="微软雅黑" panose="020B0503020204020204" pitchFamily="34" charset="-122"/>
                  <a:ea typeface="微软雅黑" panose="020B0503020204020204" pitchFamily="34" charset="-122"/>
                </a:rPr>
                <a:t>劣势</a:t>
              </a:r>
            </a:p>
          </p:txBody>
        </p:sp>
        <p:sp>
          <p:nvSpPr>
            <p:cNvPr id="23" name="TextBox 28">
              <a:extLst>
                <a:ext uri="{FF2B5EF4-FFF2-40B4-BE49-F238E27FC236}">
                  <a16:creationId xmlns:a16="http://schemas.microsoft.com/office/drawing/2014/main" id="{0B398563-01B3-4092-8202-20EA3183060F}"/>
                </a:ext>
              </a:extLst>
            </p:cNvPr>
            <p:cNvSpPr txBox="1"/>
            <p:nvPr/>
          </p:nvSpPr>
          <p:spPr>
            <a:xfrm>
              <a:off x="1026332" y="2517840"/>
              <a:ext cx="3028714" cy="1569467"/>
            </a:xfrm>
            <a:prstGeom prst="rect">
              <a:avLst/>
            </a:prstGeom>
            <a:noFill/>
          </p:spPr>
          <p:txBody>
            <a:bodyPr wrap="square" lIns="121917" tIns="60959" rIns="121917" bIns="60959" rtlCol="0">
              <a:spAutoFit/>
            </a:bodyPr>
            <a:lstStyle/>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系统性强</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有利于对非文本信息的组织</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检索范围易于调控</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通用性</a:t>
              </a:r>
            </a:p>
          </p:txBody>
        </p:sp>
        <p:sp>
          <p:nvSpPr>
            <p:cNvPr id="24" name="TextBox 29">
              <a:extLst>
                <a:ext uri="{FF2B5EF4-FFF2-40B4-BE49-F238E27FC236}">
                  <a16:creationId xmlns:a16="http://schemas.microsoft.com/office/drawing/2014/main" id="{2239BA81-F2B1-474C-A80A-28310C1735FF}"/>
                </a:ext>
              </a:extLst>
            </p:cNvPr>
            <p:cNvSpPr txBox="1"/>
            <p:nvPr/>
          </p:nvSpPr>
          <p:spPr>
            <a:xfrm>
              <a:off x="5391110" y="2517840"/>
              <a:ext cx="2728459" cy="1569467"/>
            </a:xfrm>
            <a:prstGeom prst="rect">
              <a:avLst/>
            </a:prstGeom>
            <a:noFill/>
          </p:spPr>
          <p:txBody>
            <a:bodyPr wrap="square" lIns="121917" tIns="60959" rIns="121917" bIns="60959" rtlCol="0">
              <a:spAutoFit/>
            </a:bodyPr>
            <a:lstStyle/>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类目划分标准欠妥</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部分类目划分逻辑性差</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类名不规范</a:t>
              </a:r>
            </a:p>
            <a:p>
              <a:pPr>
                <a:lnSpc>
                  <a:spcPct val="150000"/>
                </a:lnSpc>
                <a:buClr>
                  <a:srgbClr val="7030A0"/>
                </a:buClr>
                <a:buFont typeface="Wingdings" panose="05000000000000000000" pitchFamily="2" charset="2"/>
                <a:buChar char="Ø"/>
              </a:pPr>
              <a:r>
                <a:rPr lang="zh-CN" altLang="en-US" sz="2133" dirty="0">
                  <a:latin typeface="微软雅黑" panose="020B0503020204020204" pitchFamily="34" charset="-122"/>
                  <a:ea typeface="微软雅黑" panose="020B0503020204020204" pitchFamily="34" charset="-122"/>
                </a:rPr>
                <a:t>类目注释缺乏</a:t>
              </a:r>
            </a:p>
          </p:txBody>
        </p:sp>
      </p:grpSp>
      <p:sp>
        <p:nvSpPr>
          <p:cNvPr id="25" name="文本框 24">
            <a:extLst>
              <a:ext uri="{FF2B5EF4-FFF2-40B4-BE49-F238E27FC236}">
                <a16:creationId xmlns:a16="http://schemas.microsoft.com/office/drawing/2014/main" id="{FB627FA5-761D-43A9-81B2-C169A586FD85}"/>
              </a:ext>
            </a:extLst>
          </p:cNvPr>
          <p:cNvSpPr txBox="1"/>
          <p:nvPr/>
        </p:nvSpPr>
        <p:spPr>
          <a:xfrm>
            <a:off x="1097608" y="1134545"/>
            <a:ext cx="5851507" cy="502766"/>
          </a:xfrm>
          <a:prstGeom prst="rect">
            <a:avLst/>
          </a:prstGeom>
          <a:noFill/>
        </p:spPr>
        <p:txBody>
          <a:bodyPr wrap="square" rtlCol="0">
            <a:spAutoFit/>
          </a:bodyPr>
          <a:lstStyle/>
          <a:p>
            <a:pPr marL="457200" indent="-457200">
              <a:buFont typeface="Wingdings" panose="05000000000000000000" pitchFamily="2" charset="2"/>
              <a:buChar char="p"/>
            </a:pPr>
            <a:r>
              <a:rPr kumimoji="1" lang="zh-CN" altLang="en-US" sz="2667" b="1" dirty="0">
                <a:latin typeface="微软雅黑" panose="020B0503020204020204" pitchFamily="34" charset="-122"/>
                <a:ea typeface="微软雅黑" panose="020B0503020204020204" pitchFamily="34" charset="-122"/>
              </a:rPr>
              <a:t>分类法组织网络信息资源的优劣势</a:t>
            </a:r>
          </a:p>
        </p:txBody>
      </p:sp>
    </p:spTree>
    <p:extLst>
      <p:ext uri="{BB962C8B-B14F-4D97-AF65-F5344CB8AC3E}">
        <p14:creationId xmlns:p14="http://schemas.microsoft.com/office/powerpoint/2010/main" val="182319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3068467"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信息组织的概念</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7" name="Rectangle 11"/>
          <p:cNvSpPr>
            <a:spLocks noChangeArrowheads="1"/>
          </p:cNvSpPr>
          <p:nvPr/>
        </p:nvSpPr>
        <p:spPr bwMode="auto">
          <a:xfrm>
            <a:off x="753390" y="1284478"/>
            <a:ext cx="10468909" cy="459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40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信息组织</a:t>
            </a:r>
            <a:r>
              <a:rPr lang="zh-CN" altLang="en-US" sz="2400" dirty="0">
                <a:latin typeface="微软雅黑" panose="020B0503020204020204" pitchFamily="34" charset="-122"/>
                <a:ea typeface="微软雅黑" panose="020B0503020204020204" pitchFamily="34" charset="-122"/>
              </a:rPr>
              <a:t>：亦称为信息序化或信息整序，指在借助科学的规则、方法或技术描述和揭示信息的</a:t>
            </a:r>
            <a:r>
              <a:rPr lang="zh-CN" altLang="en-US" sz="2400" b="1" dirty="0">
                <a:solidFill>
                  <a:srgbClr val="FF0000"/>
                </a:solidFill>
                <a:latin typeface="微软雅黑" panose="020B0503020204020204" pitchFamily="34" charset="-122"/>
                <a:ea typeface="微软雅黑" panose="020B0503020204020204" pitchFamily="34" charset="-122"/>
              </a:rPr>
              <a:t>外部特征</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内部特征</a:t>
            </a:r>
            <a:r>
              <a:rPr lang="zh-CN" altLang="en-US" sz="2400" dirty="0">
                <a:latin typeface="微软雅黑" panose="020B0503020204020204" pitchFamily="34" charset="-122"/>
                <a:ea typeface="微软雅黑" panose="020B0503020204020204" pitchFamily="34" charset="-122"/>
              </a:rPr>
              <a:t>的基础上，按照既定的参数、序列或公式对信息进行排列，实现</a:t>
            </a:r>
            <a:r>
              <a:rPr lang="zh-CN" altLang="en-US" sz="2400" b="1" dirty="0">
                <a:latin typeface="微软雅黑" panose="020B0503020204020204" pitchFamily="34" charset="-122"/>
                <a:ea typeface="微软雅黑" panose="020B0503020204020204" pitchFamily="34" charset="-122"/>
              </a:rPr>
              <a:t>无序</a:t>
            </a:r>
            <a:r>
              <a:rPr lang="zh-CN" altLang="en-US" sz="2400" dirty="0">
                <a:latin typeface="微软雅黑" panose="020B0503020204020204" pitchFamily="34" charset="-122"/>
                <a:ea typeface="微软雅黑" panose="020B0503020204020204" pitchFamily="34" charset="-122"/>
              </a:rPr>
              <a:t>信息流向</a:t>
            </a:r>
            <a:r>
              <a:rPr lang="zh-CN" altLang="en-US" sz="2400" b="1" dirty="0">
                <a:solidFill>
                  <a:srgbClr val="FF0000"/>
                </a:solidFill>
                <a:latin typeface="微软雅黑" panose="020B0503020204020204" pitchFamily="34" charset="-122"/>
                <a:ea typeface="微软雅黑" panose="020B0503020204020204" pitchFamily="34" charset="-122"/>
              </a:rPr>
              <a:t>有序</a:t>
            </a:r>
            <a:r>
              <a:rPr lang="zh-CN" altLang="en-US" sz="2400" dirty="0">
                <a:latin typeface="微软雅黑" panose="020B0503020204020204" pitchFamily="34" charset="-122"/>
                <a:ea typeface="微软雅黑" panose="020B0503020204020204" pitchFamily="34" charset="-122"/>
              </a:rPr>
              <a:t>信息流的转换</a:t>
            </a:r>
            <a:r>
              <a:rPr lang="en-US" altLang="zh-CN" sz="2400" baseline="30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1371566" lvl="1">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信息描述：信息特征的揭示；</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描述</a:t>
            </a:r>
            <a:r>
              <a:rPr lang="en-US" altLang="zh-CN" sz="2400" dirty="0">
                <a:latin typeface="微软雅黑" panose="020B0503020204020204" pitchFamily="34" charset="-122"/>
                <a:ea typeface="微软雅黑" panose="020B0503020204020204" pitchFamily="34" charset="-122"/>
              </a:rPr>
              <a:t>】</a:t>
            </a:r>
          </a:p>
          <a:p>
            <a:pPr marL="1371566" lvl="1">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信息序化：特征关联与组织逻辑；</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科学的规则和方法</a:t>
            </a:r>
            <a:r>
              <a:rPr lang="en-US" altLang="zh-CN" sz="2400" dirty="0">
                <a:latin typeface="微软雅黑" panose="020B0503020204020204" pitchFamily="34" charset="-122"/>
                <a:ea typeface="微软雅黑" panose="020B0503020204020204" pitchFamily="34" charset="-122"/>
              </a:rPr>
              <a:t>】</a:t>
            </a:r>
          </a:p>
          <a:p>
            <a:pPr marL="1371566" lvl="1">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信息检索： 用户信息需求与信息描述匹配；</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rPr>
              <a:t>】</a:t>
            </a:r>
          </a:p>
          <a:p>
            <a:pPr marL="1371566" lvl="1">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信息利用： 信息获取、信息理解与信息使用。</a:t>
            </a:r>
            <a:r>
              <a:rPr lang="en-US" altLang="zh-CN"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充分利用</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D9A6946-D84F-4237-9D97-4A691CB4E433}"/>
              </a:ext>
            </a:extLst>
          </p:cNvPr>
          <p:cNvSpPr txBox="1"/>
          <p:nvPr/>
        </p:nvSpPr>
        <p:spPr>
          <a:xfrm>
            <a:off x="219719" y="6491185"/>
            <a:ext cx="7526407" cy="307777"/>
          </a:xfrm>
          <a:prstGeom prst="rect">
            <a:avLst/>
          </a:prstGeom>
          <a:noFill/>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baseline="30000" dirty="0">
                <a:solidFill>
                  <a:schemeClr val="bg1"/>
                </a:solidFill>
                <a:latin typeface="微软雅黑" panose="020B0503020204020204" pitchFamily="34" charset="-122"/>
                <a:ea typeface="微软雅黑" panose="020B0503020204020204" pitchFamily="34" charset="-122"/>
              </a:rPr>
              <a:t>1 </a:t>
            </a:r>
            <a:r>
              <a:rPr lang="zh-CN" altLang="en-US" sz="1400" dirty="0">
                <a:solidFill>
                  <a:schemeClr val="bg1"/>
                </a:solidFill>
                <a:latin typeface="微软雅黑" panose="020B0503020204020204" pitchFamily="34" charset="-122"/>
                <a:ea typeface="微软雅黑" panose="020B0503020204020204" pitchFamily="34" charset="-122"/>
              </a:rPr>
              <a:t>马费成</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信息管理学基础</a:t>
            </a:r>
            <a:r>
              <a:rPr lang="en-US" altLang="zh-CN" sz="1400" dirty="0">
                <a:solidFill>
                  <a:schemeClr val="bg1"/>
                </a:solidFill>
                <a:latin typeface="微软雅黑" panose="020B0503020204020204" pitchFamily="34" charset="-122"/>
                <a:ea typeface="微软雅黑" panose="020B0503020204020204" pitchFamily="34" charset="-122"/>
              </a:rPr>
              <a:t>[M].</a:t>
            </a:r>
            <a:r>
              <a:rPr lang="zh-CN" altLang="en-US" sz="1400" dirty="0">
                <a:solidFill>
                  <a:schemeClr val="bg1"/>
                </a:solidFill>
                <a:latin typeface="微软雅黑" panose="020B0503020204020204" pitchFamily="34" charset="-122"/>
                <a:ea typeface="微软雅黑" panose="020B0503020204020204" pitchFamily="34" charset="-122"/>
              </a:rPr>
              <a:t>武汉</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武汉大学出版社</a:t>
            </a:r>
            <a:r>
              <a:rPr lang="en-US" altLang="zh-CN" sz="1400" dirty="0">
                <a:solidFill>
                  <a:schemeClr val="bg1"/>
                </a:solidFill>
                <a:latin typeface="微软雅黑" panose="020B0503020204020204" pitchFamily="34" charset="-122"/>
                <a:ea typeface="微软雅黑" panose="020B0503020204020204" pitchFamily="34" charset="-122"/>
              </a:rPr>
              <a:t>,2002:131-140.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1913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1196738"/>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采用现有的词表（叙词表、标题表）组织网络信息资源</a:t>
            </a:r>
          </a:p>
        </p:txBody>
      </p:sp>
      <p:pic>
        <p:nvPicPr>
          <p:cNvPr id="2" name="图片 1">
            <a:extLst>
              <a:ext uri="{FF2B5EF4-FFF2-40B4-BE49-F238E27FC236}">
                <a16:creationId xmlns:a16="http://schemas.microsoft.com/office/drawing/2014/main" id="{1E49681C-0066-442F-B64D-A5C7D97617A2}"/>
              </a:ext>
            </a:extLst>
          </p:cNvPr>
          <p:cNvPicPr>
            <a:picLocks noChangeAspect="1"/>
          </p:cNvPicPr>
          <p:nvPr/>
        </p:nvPicPr>
        <p:blipFill rotWithShape="1">
          <a:blip r:embed="rId4"/>
          <a:srcRect l="12" t="2548" r="1890" b="2382"/>
          <a:stretch/>
        </p:blipFill>
        <p:spPr>
          <a:xfrm>
            <a:off x="1130239" y="2292475"/>
            <a:ext cx="6409997" cy="4018873"/>
          </a:xfrm>
          <a:prstGeom prst="rect">
            <a:avLst/>
          </a:prstGeom>
        </p:spPr>
      </p:pic>
      <p:sp>
        <p:nvSpPr>
          <p:cNvPr id="15" name="Rectangle 4">
            <a:extLst>
              <a:ext uri="{FF2B5EF4-FFF2-40B4-BE49-F238E27FC236}">
                <a16:creationId xmlns:a16="http://schemas.microsoft.com/office/drawing/2014/main" id="{68645665-DAC2-4C28-A007-B66D3D968986}"/>
              </a:ext>
            </a:extLst>
          </p:cNvPr>
          <p:cNvSpPr>
            <a:spLocks noChangeArrowheads="1"/>
          </p:cNvSpPr>
          <p:nvPr/>
        </p:nvSpPr>
        <p:spPr bwMode="auto">
          <a:xfrm>
            <a:off x="7702371" y="3505490"/>
            <a:ext cx="4331979" cy="1592842"/>
          </a:xfrm>
          <a:prstGeom prst="rect">
            <a:avLst/>
          </a:prstGeom>
          <a:solidFill>
            <a:schemeClr val="bg1"/>
          </a:solidFill>
          <a:ln w="19050">
            <a:solidFill>
              <a:srgbClr val="C00000"/>
            </a:solidFill>
            <a:prstDash val="dash"/>
            <a:miter lim="800000"/>
            <a:headEnd/>
            <a:tailEnd/>
          </a:ln>
          <a:effectLst>
            <a:glow rad="63500">
              <a:schemeClr val="accent1">
                <a:satMod val="175000"/>
                <a:alpha val="40000"/>
              </a:schemeClr>
            </a:glow>
            <a:outerShdw dist="35921" dir="2700000" algn="ctr" rotWithShape="0">
              <a:schemeClr val="bg2"/>
            </a:outerShdw>
          </a:effectLst>
        </p:spPr>
        <p:txBody>
          <a:bodyPr wrap="none" anchor="ctr"/>
          <a:lstStyle/>
          <a:p>
            <a:pPr algn="just" latinLnBrk="1"/>
            <a:r>
              <a:rPr lang="en-US" altLang="zh-CN" dirty="0">
                <a:latin typeface="微软雅黑" panose="020B0503020204020204" pitchFamily="34" charset="-122"/>
                <a:ea typeface="微软雅黑" panose="020B0503020204020204" pitchFamily="34" charset="-122"/>
                <a:sym typeface="Calibri" pitchFamily="34" charset="0"/>
              </a:rPr>
              <a:t>Prospector</a:t>
            </a:r>
            <a:r>
              <a:rPr lang="zh-CN" altLang="en-US" dirty="0">
                <a:latin typeface="微软雅黑" panose="020B0503020204020204" pitchFamily="34" charset="-122"/>
                <a:ea typeface="微软雅黑" panose="020B0503020204020204" pitchFamily="34" charset="-122"/>
                <a:sym typeface="Calibri" pitchFamily="34" charset="0"/>
              </a:rPr>
              <a:t>中使用主题词表的情况，</a:t>
            </a:r>
            <a:endParaRPr lang="en-US" altLang="zh-CN" dirty="0">
              <a:latin typeface="微软雅黑" panose="020B0503020204020204" pitchFamily="34" charset="-122"/>
              <a:ea typeface="微软雅黑" panose="020B0503020204020204" pitchFamily="34" charset="-122"/>
              <a:sym typeface="Calibri" pitchFamily="34" charset="0"/>
            </a:endParaRPr>
          </a:p>
          <a:p>
            <a:pPr algn="just" latinLnBrk="1"/>
            <a:r>
              <a:rPr lang="zh-CN" altLang="en-US" dirty="0">
                <a:latin typeface="微软雅黑" panose="020B0503020204020204" pitchFamily="34" charset="-122"/>
                <a:ea typeface="微软雅黑" panose="020B0503020204020204" pitchFamily="34" charset="-122"/>
                <a:sym typeface="Calibri" pitchFamily="34" charset="0"/>
              </a:rPr>
              <a:t>该系统使用了</a:t>
            </a:r>
            <a:r>
              <a:rPr lang="en-US" altLang="zh-CN" dirty="0">
                <a:latin typeface="微软雅黑" panose="020B0503020204020204" pitchFamily="34" charset="-122"/>
                <a:ea typeface="微软雅黑" panose="020B0503020204020204" pitchFamily="34" charset="-122"/>
                <a:sym typeface="Calibri" pitchFamily="34" charset="0"/>
              </a:rPr>
              <a:t>LCSH,</a:t>
            </a:r>
            <a:r>
              <a:rPr lang="zh-CN" altLang="en-US" dirty="0">
                <a:latin typeface="微软雅黑" panose="020B0503020204020204" pitchFamily="34" charset="-122"/>
                <a:ea typeface="微软雅黑" panose="020B0503020204020204" pitchFamily="34" charset="-122"/>
                <a:sym typeface="Calibri" pitchFamily="34" charset="0"/>
              </a:rPr>
              <a:t> </a:t>
            </a:r>
            <a:r>
              <a:rPr lang="en-US" altLang="zh-CN" dirty="0">
                <a:latin typeface="微软雅黑" panose="020B0503020204020204" pitchFamily="34" charset="-122"/>
                <a:ea typeface="微软雅黑" panose="020B0503020204020204" pitchFamily="34" charset="-122"/>
                <a:sym typeface="Calibri" pitchFamily="34" charset="0"/>
              </a:rPr>
              <a:t>MeSH</a:t>
            </a:r>
            <a:r>
              <a:rPr lang="zh-CN" altLang="en-US" dirty="0">
                <a:latin typeface="微软雅黑" panose="020B0503020204020204" pitchFamily="34" charset="-122"/>
                <a:ea typeface="微软雅黑" panose="020B0503020204020204" pitchFamily="34" charset="-122"/>
                <a:sym typeface="Calibri" pitchFamily="34" charset="0"/>
              </a:rPr>
              <a:t>和</a:t>
            </a:r>
            <a:r>
              <a:rPr lang="en-US" altLang="zh-CN" dirty="0">
                <a:latin typeface="微软雅黑" panose="020B0503020204020204" pitchFamily="34" charset="-122"/>
                <a:ea typeface="微软雅黑" panose="020B0503020204020204" pitchFamily="34" charset="-122"/>
                <a:sym typeface="Calibri" pitchFamily="34" charset="0"/>
              </a:rPr>
              <a:t>Children’s</a:t>
            </a:r>
          </a:p>
          <a:p>
            <a:pPr algn="just" latinLnBrk="1"/>
            <a:r>
              <a:rPr lang="en-US" altLang="zh-CN" dirty="0">
                <a:latin typeface="微软雅黑" panose="020B0503020204020204" pitchFamily="34" charset="-122"/>
                <a:ea typeface="微软雅黑" panose="020B0503020204020204" pitchFamily="34" charset="-122"/>
                <a:sym typeface="Calibri" pitchFamily="34" charset="0"/>
              </a:rPr>
              <a:t> Subject Headings</a:t>
            </a:r>
            <a:r>
              <a:rPr lang="zh-CN" altLang="en-US" dirty="0">
                <a:latin typeface="微软雅黑" panose="020B0503020204020204" pitchFamily="34" charset="-122"/>
                <a:ea typeface="微软雅黑" panose="020B0503020204020204" pitchFamily="34" charset="-122"/>
                <a:sym typeface="Calibri" pitchFamily="34" charset="0"/>
              </a:rPr>
              <a:t>共</a:t>
            </a:r>
            <a:r>
              <a:rPr lang="en-US" altLang="zh-CN" dirty="0">
                <a:latin typeface="微软雅黑" panose="020B0503020204020204" pitchFamily="34" charset="-122"/>
                <a:ea typeface="微软雅黑" panose="020B0503020204020204" pitchFamily="34" charset="-122"/>
                <a:sym typeface="Calibri" pitchFamily="34" charset="0"/>
              </a:rPr>
              <a:t>3</a:t>
            </a:r>
            <a:r>
              <a:rPr lang="zh-CN" altLang="en-US" dirty="0">
                <a:latin typeface="微软雅黑" panose="020B0503020204020204" pitchFamily="34" charset="-122"/>
                <a:ea typeface="微软雅黑" panose="020B0503020204020204" pitchFamily="34" charset="-122"/>
                <a:sym typeface="Calibri" pitchFamily="34" charset="0"/>
              </a:rPr>
              <a:t>种主题表。</a:t>
            </a:r>
            <a:endParaRPr lang="en-US" altLang="zh-CN" dirty="0">
              <a:latin typeface="微软雅黑" panose="020B0503020204020204" pitchFamily="34" charset="-122"/>
              <a:ea typeface="微软雅黑" panose="020B0503020204020204" pitchFamily="34" charset="-122"/>
              <a:sym typeface="Calibri" pitchFamily="34" charset="0"/>
            </a:endParaRPr>
          </a:p>
          <a:p>
            <a:pPr algn="just" latinLnBrk="1"/>
            <a:r>
              <a:rPr lang="zh-CN" altLang="en-US" dirty="0">
                <a:latin typeface="微软雅黑" panose="020B0503020204020204" pitchFamily="34" charset="-122"/>
                <a:ea typeface="微软雅黑" panose="020B0503020204020204" pitchFamily="34" charset="-122"/>
                <a:sym typeface="Calibri" pitchFamily="34" charset="0"/>
              </a:rPr>
              <a:t>页面上展示了使用的各主题词表的类目。</a:t>
            </a:r>
          </a:p>
        </p:txBody>
      </p:sp>
    </p:spTree>
    <p:extLst>
      <p:ext uri="{BB962C8B-B14F-4D97-AF65-F5344CB8AC3E}">
        <p14:creationId xmlns:p14="http://schemas.microsoft.com/office/powerpoint/2010/main" val="1508530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6" name="文本框 15">
            <a:extLst>
              <a:ext uri="{FF2B5EF4-FFF2-40B4-BE49-F238E27FC236}">
                <a16:creationId xmlns:a16="http://schemas.microsoft.com/office/drawing/2014/main" id="{BB30443F-15DB-4FA8-9451-00735A98B531}"/>
              </a:ext>
            </a:extLst>
          </p:cNvPr>
          <p:cNvSpPr txBox="1"/>
          <p:nvPr/>
        </p:nvSpPr>
        <p:spPr>
          <a:xfrm>
            <a:off x="732063" y="1135493"/>
            <a:ext cx="10429123" cy="1196738"/>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主题法</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采用关键词法组织网络信息资源</a:t>
            </a:r>
          </a:p>
        </p:txBody>
      </p:sp>
      <p:pic>
        <p:nvPicPr>
          <p:cNvPr id="3" name="图片 2">
            <a:extLst>
              <a:ext uri="{FF2B5EF4-FFF2-40B4-BE49-F238E27FC236}">
                <a16:creationId xmlns:a16="http://schemas.microsoft.com/office/drawing/2014/main" id="{72C3C0F1-8027-4C5D-B633-D267DE5D180E}"/>
              </a:ext>
            </a:extLst>
          </p:cNvPr>
          <p:cNvPicPr>
            <a:picLocks noChangeAspect="1"/>
          </p:cNvPicPr>
          <p:nvPr/>
        </p:nvPicPr>
        <p:blipFill>
          <a:blip r:embed="rId4"/>
          <a:stretch>
            <a:fillRect/>
          </a:stretch>
        </p:blipFill>
        <p:spPr>
          <a:xfrm>
            <a:off x="2305700" y="2322292"/>
            <a:ext cx="7580600" cy="3981219"/>
          </a:xfrm>
          <a:prstGeom prst="rect">
            <a:avLst/>
          </a:prstGeom>
        </p:spPr>
      </p:pic>
    </p:spTree>
    <p:extLst>
      <p:ext uri="{BB962C8B-B14F-4D97-AF65-F5344CB8AC3E}">
        <p14:creationId xmlns:p14="http://schemas.microsoft.com/office/powerpoint/2010/main" val="3705475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文本框 9">
            <a:extLst>
              <a:ext uri="{FF2B5EF4-FFF2-40B4-BE49-F238E27FC236}">
                <a16:creationId xmlns:a16="http://schemas.microsoft.com/office/drawing/2014/main" id="{4B28CE3C-6DC0-40C7-9819-47E10DF93E7A}"/>
              </a:ext>
            </a:extLst>
          </p:cNvPr>
          <p:cNvSpPr txBox="1"/>
          <p:nvPr/>
        </p:nvSpPr>
        <p:spPr>
          <a:xfrm>
            <a:off x="1030813" y="1421848"/>
            <a:ext cx="9756391" cy="4014304"/>
          </a:xfrm>
          <a:prstGeom prst="rect">
            <a:avLst/>
          </a:prstGeom>
          <a:noFill/>
        </p:spPr>
        <p:txBody>
          <a:bodyPr wrap="square" rtlCol="0">
            <a:spAutoFit/>
          </a:bodyPr>
          <a:lstStyle/>
          <a:p>
            <a:pPr marL="457200" indent="-457200">
              <a:lnSpc>
                <a:spcPct val="120000"/>
              </a:lnSpc>
              <a:buFont typeface="Wingdings" panose="05000000000000000000" pitchFamily="2" charset="2"/>
              <a:buChar char="p"/>
            </a:pPr>
            <a:r>
              <a:rPr kumimoji="1" lang="zh-CN" altLang="en-US" sz="2667" b="1" dirty="0">
                <a:latin typeface="微软雅黑" panose="020B0503020204020204" pitchFamily="34" charset="-122"/>
                <a:ea typeface="微软雅黑" panose="020B0503020204020204" pitchFamily="34" charset="-122"/>
              </a:rPr>
              <a:t>主题法的缺陷</a:t>
            </a:r>
            <a:endParaRPr kumimoji="1" lang="en-US" altLang="zh-CN" sz="2667" b="1" dirty="0">
              <a:latin typeface="微软雅黑" panose="020B0503020204020204" pitchFamily="34" charset="-122"/>
              <a:ea typeface="微软雅黑" panose="020B0503020204020204" pitchFamily="34" charset="-122"/>
            </a:endParaRPr>
          </a:p>
          <a:p>
            <a:pPr>
              <a:lnSpc>
                <a:spcPct val="120000"/>
              </a:lnSpc>
              <a:buClr>
                <a:srgbClr val="7030A0"/>
              </a:buClr>
            </a:pPr>
            <a:endParaRPr kumimoji="1" lang="en-US" altLang="zh-CN" sz="1333" b="1" dirty="0">
              <a:latin typeface="微软雅黑" panose="020B0503020204020204" pitchFamily="34" charset="-122"/>
              <a:ea typeface="微软雅黑" panose="020B0503020204020204" pitchFamily="34" charset="-122"/>
            </a:endParaRPr>
          </a:p>
          <a:p>
            <a:pPr indent="-457200" algn="just">
              <a:lnSpc>
                <a:spcPct val="200000"/>
              </a:lnSpc>
              <a:buClr>
                <a:srgbClr val="7030A0"/>
              </a:buClr>
              <a:buFont typeface="Wingdings" pitchFamily="2" charset="2"/>
              <a:buChar char="Ø"/>
            </a:pPr>
            <a:r>
              <a:rPr lang="zh-CN" altLang="en-US" sz="2133" dirty="0">
                <a:latin typeface="微软雅黑" panose="020B0503020204020204" pitchFamily="34" charset="-122"/>
                <a:ea typeface="微软雅黑" panose="020B0503020204020204" pitchFamily="34" charset="-122"/>
              </a:rPr>
              <a:t>关键词的使用给数据交换和网络检索带来了一定的困难。</a:t>
            </a:r>
          </a:p>
          <a:p>
            <a:pPr indent="-457200" algn="just">
              <a:lnSpc>
                <a:spcPct val="200000"/>
              </a:lnSpc>
              <a:buClr>
                <a:srgbClr val="7030A0"/>
              </a:buClr>
              <a:buFont typeface="Wingdings" pitchFamily="2" charset="2"/>
              <a:buChar char="Ø"/>
            </a:pPr>
            <a:r>
              <a:rPr lang="zh-CN" altLang="en-US" sz="2133" dirty="0">
                <a:latin typeface="微软雅黑" panose="020B0503020204020204" pitchFamily="34" charset="-122"/>
                <a:ea typeface="微软雅黑" panose="020B0503020204020204" pitchFamily="34" charset="-122"/>
              </a:rPr>
              <a:t>主题法的通用性较差，由于主题法采用经规范化的自然语言词语作标识，其含义直观，但是通用性不足。</a:t>
            </a:r>
          </a:p>
          <a:p>
            <a:pPr indent="-457200" algn="just">
              <a:lnSpc>
                <a:spcPct val="200000"/>
              </a:lnSpc>
              <a:buClr>
                <a:srgbClr val="7030A0"/>
              </a:buClr>
              <a:buFont typeface="Wingdings" pitchFamily="2" charset="2"/>
              <a:buChar char="Ø"/>
            </a:pPr>
            <a:r>
              <a:rPr lang="zh-CN" altLang="en-US" sz="2133" dirty="0">
                <a:latin typeface="微软雅黑" panose="020B0503020204020204" pitchFamily="34" charset="-122"/>
                <a:ea typeface="微软雅黑" panose="020B0503020204020204" pitchFamily="34" charset="-122"/>
              </a:rPr>
              <a:t>主题词表结构复杂、专业性强，一般用户难以理解，而且编制和维护主题词表的成本较高。</a:t>
            </a:r>
          </a:p>
        </p:txBody>
      </p:sp>
    </p:spTree>
    <p:extLst>
      <p:ext uri="{BB962C8B-B14F-4D97-AF65-F5344CB8AC3E}">
        <p14:creationId xmlns:p14="http://schemas.microsoft.com/office/powerpoint/2010/main" val="2813472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文本框 9">
            <a:extLst>
              <a:ext uri="{FF2B5EF4-FFF2-40B4-BE49-F238E27FC236}">
                <a16:creationId xmlns:a16="http://schemas.microsoft.com/office/drawing/2014/main" id="{4B28CE3C-6DC0-40C7-9819-47E10DF93E7A}"/>
              </a:ext>
            </a:extLst>
          </p:cNvPr>
          <p:cNvSpPr txBox="1"/>
          <p:nvPr/>
        </p:nvSpPr>
        <p:spPr>
          <a:xfrm>
            <a:off x="1030813" y="1163433"/>
            <a:ext cx="9756391" cy="4465903"/>
          </a:xfrm>
          <a:prstGeom prst="rect">
            <a:avLst/>
          </a:prstGeom>
          <a:noFill/>
        </p:spPr>
        <p:txBody>
          <a:bodyPr wrap="square" rtlCol="0">
            <a:spAutoFit/>
          </a:bodyPr>
          <a:lstStyle/>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淘宝网商品信息组织分析</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
                <a:srgbClr val="7030A0"/>
              </a:buClr>
              <a:buSzTx/>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淘宝网站的商品种类涉及到日常生活中的方方面面，如图</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5-3</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所示，当前网页版中商品分类共有</a:t>
            </a:r>
            <a:r>
              <a:rPr kumimoji="0" lang="en-US" altLang="zh-CN"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个一级品类</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，分别为女装男装、鞋类箱包、母婴用品、护肤彩妆、汇吃美食、珠宝配饰、家装建材、家居家纺、百货市场、汽车</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用品、手机数码、家电办公、更多服务、生活服务、运动户外、花鸟文娱和农资采购 ，每个一级品类下设置若干个</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二级类目</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，二级类目下设有</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三级类目</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。淘宝平台设计的一级类目以及二级类目均以</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事物主题</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为中心，依照等级和实用性原则进行排序，而三级类目则采用</a:t>
            </a:r>
            <a:r>
              <a:rPr kumimoji="0" lang="zh-CN" altLang="en-US" sz="2133"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分面组配</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的分类方法，展示了品牌、材质、风格、价格等不同分面的商品信息，用户将这些分面自由地组配在一起，可以缩减商品查找范围。</a:t>
            </a:r>
          </a:p>
        </p:txBody>
      </p:sp>
    </p:spTree>
    <p:extLst>
      <p:ext uri="{BB962C8B-B14F-4D97-AF65-F5344CB8AC3E}">
        <p14:creationId xmlns:p14="http://schemas.microsoft.com/office/powerpoint/2010/main" val="33685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文本框 9">
            <a:extLst>
              <a:ext uri="{FF2B5EF4-FFF2-40B4-BE49-F238E27FC236}">
                <a16:creationId xmlns:a16="http://schemas.microsoft.com/office/drawing/2014/main" id="{4B28CE3C-6DC0-40C7-9819-47E10DF93E7A}"/>
              </a:ext>
            </a:extLst>
          </p:cNvPr>
          <p:cNvSpPr txBox="1"/>
          <p:nvPr/>
        </p:nvSpPr>
        <p:spPr>
          <a:xfrm>
            <a:off x="1030813" y="1163433"/>
            <a:ext cx="9756391" cy="543097"/>
          </a:xfrm>
          <a:prstGeom prst="rect">
            <a:avLst/>
          </a:prstGeom>
          <a:noFill/>
        </p:spPr>
        <p:txBody>
          <a:bodyPr wrap="square" rtlCol="0">
            <a:spAutoFit/>
          </a:bodyPr>
          <a:lstStyle/>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淘宝网商品信息组织分析</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EDCF7D1-71A9-4C33-BADF-8E053C7291E5}"/>
              </a:ext>
            </a:extLst>
          </p:cNvPr>
          <p:cNvPicPr>
            <a:picLocks noChangeAspect="1"/>
          </p:cNvPicPr>
          <p:nvPr/>
        </p:nvPicPr>
        <p:blipFill>
          <a:blip r:embed="rId4"/>
          <a:stretch>
            <a:fillRect/>
          </a:stretch>
        </p:blipFill>
        <p:spPr>
          <a:xfrm>
            <a:off x="2379137" y="1725116"/>
            <a:ext cx="7433726" cy="4417267"/>
          </a:xfrm>
          <a:prstGeom prst="rect">
            <a:avLst/>
          </a:prstGeom>
        </p:spPr>
      </p:pic>
    </p:spTree>
    <p:extLst>
      <p:ext uri="{BB962C8B-B14F-4D97-AF65-F5344CB8AC3E}">
        <p14:creationId xmlns:p14="http://schemas.microsoft.com/office/powerpoint/2010/main" val="154651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文本框 9">
            <a:extLst>
              <a:ext uri="{FF2B5EF4-FFF2-40B4-BE49-F238E27FC236}">
                <a16:creationId xmlns:a16="http://schemas.microsoft.com/office/drawing/2014/main" id="{4B28CE3C-6DC0-40C7-9819-47E10DF93E7A}"/>
              </a:ext>
            </a:extLst>
          </p:cNvPr>
          <p:cNvSpPr txBox="1"/>
          <p:nvPr/>
        </p:nvSpPr>
        <p:spPr>
          <a:xfrm>
            <a:off x="1030813" y="1163433"/>
            <a:ext cx="9756391" cy="5130572"/>
          </a:xfrm>
          <a:prstGeom prst="rect">
            <a:avLst/>
          </a:prstGeom>
          <a:noFill/>
        </p:spPr>
        <p:txBody>
          <a:bodyPr wrap="square" rtlCol="0">
            <a:spAutoFit/>
          </a:bodyPr>
          <a:lstStyle/>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淘宝网商品信息组织分析</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40000"/>
              </a:lnSpc>
              <a:spcBef>
                <a:spcPts val="0"/>
              </a:spcBef>
              <a:spcAft>
                <a:spcPts val="0"/>
              </a:spcAft>
              <a:buClr>
                <a:srgbClr val="7030A0"/>
              </a:buClr>
              <a:buSzTx/>
              <a:buFontTx/>
              <a:buNone/>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因此，淘宝网商品的信息组织巧妙借鉴了传统信息组织方法，并有机融合了等级列举式分类法和分面组配式分类法。但与传统信息组织比较，仍然存在有以下不同</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457200" rtl="0" eaLnBrk="1" fontAlgn="auto" latinLnBrk="0" hangingPunct="1">
              <a:lnSpc>
                <a:spcPct val="140000"/>
              </a:lnSpc>
              <a:spcBef>
                <a:spcPts val="0"/>
              </a:spcBef>
              <a:spcAft>
                <a:spcPts val="0"/>
              </a:spcAft>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立类标准不同，传统分类法重视以学科为主，淘宝分类体系则采用以商品主题为中心建立分类体系</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just" defTabSz="457200" rtl="0" eaLnBrk="1" fontAlgn="auto" latinLnBrk="0" hangingPunct="1">
              <a:lnSpc>
                <a:spcPct val="140000"/>
              </a:lnSpc>
              <a:spcBef>
                <a:spcPts val="0"/>
              </a:spcBef>
              <a:spcAft>
                <a:spcPts val="0"/>
              </a:spcAft>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适用范围不同，传统分类法主要应用于图书馆等文献信息中心，适应各类求学者不同知识层次需求，而淘宝网主要面对广大网络消费者</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just" defTabSz="457200" rtl="0" eaLnBrk="1" fontAlgn="auto" latinLnBrk="0" hangingPunct="1">
              <a:lnSpc>
                <a:spcPct val="140000"/>
              </a:lnSpc>
              <a:spcBef>
                <a:spcPts val="0"/>
              </a:spcBef>
              <a:spcAft>
                <a:spcPts val="0"/>
              </a:spcAft>
              <a:buSzTx/>
              <a:buFont typeface="Wingdings" panose="05000000000000000000" pitchFamily="2" charset="2"/>
              <a:buChar char="p"/>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稳定性不同，传统分类法制定之后，一般会根据社会发展在 </a:t>
            </a:r>
            <a:r>
              <a:rPr kumimoji="0" lang="en-US" altLang="zh-CN"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3-5 </a:t>
            </a: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年的时间基础上做出调整，且调整频次较低，而淘宝网则是根据用户需求、商品热卖程度调整类目，调整频次较高。</a:t>
            </a:r>
          </a:p>
        </p:txBody>
      </p:sp>
    </p:spTree>
    <p:extLst>
      <p:ext uri="{BB962C8B-B14F-4D97-AF65-F5344CB8AC3E}">
        <p14:creationId xmlns:p14="http://schemas.microsoft.com/office/powerpoint/2010/main" val="30941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5594799"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传统信息组织方法在网络中的应用</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文本框 9">
            <a:extLst>
              <a:ext uri="{FF2B5EF4-FFF2-40B4-BE49-F238E27FC236}">
                <a16:creationId xmlns:a16="http://schemas.microsoft.com/office/drawing/2014/main" id="{4B28CE3C-6DC0-40C7-9819-47E10DF93E7A}"/>
              </a:ext>
            </a:extLst>
          </p:cNvPr>
          <p:cNvSpPr txBox="1"/>
          <p:nvPr/>
        </p:nvSpPr>
        <p:spPr>
          <a:xfrm>
            <a:off x="1030813" y="1163433"/>
            <a:ext cx="9756391" cy="543097"/>
          </a:xfrm>
          <a:prstGeom prst="rect">
            <a:avLst/>
          </a:prstGeom>
          <a:noFill/>
        </p:spPr>
        <p:txBody>
          <a:bodyPr wrap="square" rtlCol="0">
            <a:spAutoFit/>
          </a:bodyPr>
          <a:lstStyle/>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淘宝网商品信息组织分析</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112E92C7-5BCD-49EA-B2AC-6DB7892B2CD5}"/>
              </a:ext>
            </a:extLst>
          </p:cNvPr>
          <p:cNvPicPr/>
          <p:nvPr/>
        </p:nvPicPr>
        <p:blipFill>
          <a:blip r:embed="rId4">
            <a:extLst>
              <a:ext uri="{28A0092B-C50C-407E-A947-70E740481C1C}">
                <a14:useLocalDpi xmlns:a14="http://schemas.microsoft.com/office/drawing/2010/main" val="0"/>
              </a:ext>
            </a:extLst>
          </a:blip>
          <a:stretch>
            <a:fillRect/>
          </a:stretch>
        </p:blipFill>
        <p:spPr>
          <a:xfrm>
            <a:off x="2218083" y="2117035"/>
            <a:ext cx="7755834" cy="3349487"/>
          </a:xfrm>
          <a:prstGeom prst="rect">
            <a:avLst/>
          </a:prstGeom>
        </p:spPr>
      </p:pic>
      <p:sp>
        <p:nvSpPr>
          <p:cNvPr id="15" name="文本框 14">
            <a:extLst>
              <a:ext uri="{FF2B5EF4-FFF2-40B4-BE49-F238E27FC236}">
                <a16:creationId xmlns:a16="http://schemas.microsoft.com/office/drawing/2014/main" id="{A9A6F368-F59D-4A90-B3C0-352B0824BFF1}"/>
              </a:ext>
            </a:extLst>
          </p:cNvPr>
          <p:cNvSpPr txBox="1"/>
          <p:nvPr/>
        </p:nvSpPr>
        <p:spPr>
          <a:xfrm>
            <a:off x="3047172" y="5657692"/>
            <a:ext cx="609765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淘宝网商品二级类目</a:t>
            </a:r>
          </a:p>
        </p:txBody>
      </p:sp>
    </p:spTree>
    <p:extLst>
      <p:ext uri="{BB962C8B-B14F-4D97-AF65-F5344CB8AC3E}">
        <p14:creationId xmlns:p14="http://schemas.microsoft.com/office/powerpoint/2010/main" val="2093830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元数据：重新描述网络信息</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4882875"/>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kumimoji="1" lang="zh-CN" altLang="en-US" sz="2667" b="1" dirty="0">
                <a:latin typeface="微软雅黑" panose="020B0503020204020204" pitchFamily="34" charset="-122"/>
                <a:ea typeface="微软雅黑" panose="020B0503020204020204" pitchFamily="34" charset="-122"/>
              </a:rPr>
              <a:t>元数据的定义（</a:t>
            </a:r>
            <a:r>
              <a:rPr kumimoji="1" lang="en-US" altLang="zh-CN" sz="2667" b="1" dirty="0">
                <a:latin typeface="微软雅黑" panose="020B0503020204020204" pitchFamily="34" charset="-122"/>
                <a:ea typeface="微软雅黑" panose="020B0503020204020204" pitchFamily="34" charset="-122"/>
              </a:rPr>
              <a:t>metadata</a:t>
            </a:r>
            <a:r>
              <a:rPr kumimoji="1" lang="zh-CN" altLang="en-US" sz="2667" b="1" dirty="0">
                <a:latin typeface="微软雅黑" panose="020B0503020204020204" pitchFamily="34" charset="-122"/>
                <a:ea typeface="微软雅黑" panose="020B0503020204020204" pitchFamily="34" charset="-122"/>
              </a:rPr>
              <a:t>）</a:t>
            </a:r>
            <a:endParaRPr kumimoji="1" lang="en-US" altLang="zh-CN" sz="2667"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endParaRPr kumimoji="1" lang="en-US" altLang="zh-CN" sz="1333" b="1"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关于数据的数据，或者叫做描述数据的数据，用于提供某种信息资源的结构性数据（</a:t>
            </a:r>
            <a:r>
              <a:rPr lang="en-US" altLang="zh-CN" sz="2400" dirty="0">
                <a:latin typeface="微软雅黑" panose="020B0503020204020204" pitchFamily="34" charset="-122"/>
                <a:ea typeface="微软雅黑" panose="020B0503020204020204" pitchFamily="34" charset="-122"/>
              </a:rPr>
              <a:t>structured data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元数据是专门用来描述数据的特征和属性，也就是描述和组织信息资源的语言和工具。</a:t>
            </a:r>
            <a:endParaRPr lang="en-US" altLang="zh-CN" sz="2400"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常见类型包括：</a:t>
            </a:r>
            <a:r>
              <a:rPr lang="en-US" altLang="zh-CN" sz="2400" dirty="0">
                <a:latin typeface="微软雅黑" panose="020B0503020204020204" pitchFamily="34" charset="-122"/>
                <a:ea typeface="微软雅黑" panose="020B0503020204020204" pitchFamily="34" charset="-122"/>
              </a:rPr>
              <a:t>DC(</a:t>
            </a:r>
            <a:r>
              <a:rPr lang="zh-CN" altLang="en-US" sz="2400" dirty="0">
                <a:latin typeface="微软雅黑" panose="020B0503020204020204" pitchFamily="34" charset="-122"/>
                <a:ea typeface="微软雅黑" panose="020B0503020204020204" pitchFamily="34" charset="-122"/>
              </a:rPr>
              <a:t>都柏林核心元数据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MARC(</a:t>
            </a:r>
            <a:r>
              <a:rPr lang="zh-CN" altLang="en-US" sz="2400" dirty="0">
                <a:latin typeface="微软雅黑" panose="020B0503020204020204" pitchFamily="34" charset="-122"/>
                <a:ea typeface="微软雅黑" panose="020B0503020204020204" pitchFamily="34" charset="-122"/>
              </a:rPr>
              <a:t>机读编目格式标准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VRA(</a:t>
            </a:r>
            <a:r>
              <a:rPr lang="zh-CN" altLang="en-US" sz="2400" dirty="0">
                <a:latin typeface="微软雅黑" panose="020B0503020204020204" pitchFamily="34" charset="-122"/>
                <a:ea typeface="微软雅黑" panose="020B0503020204020204" pitchFamily="34" charset="-122"/>
              </a:rPr>
              <a:t>视觉资料核心类目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kumimoji="1" lang="zh-CN" altLang="en-US" sz="2667"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9953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4512772"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元数据：重新描述网络信息</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9" name="Picture 3" descr="C:\Users\Administrator\Desktop\787637.png">
            <a:extLst>
              <a:ext uri="{FF2B5EF4-FFF2-40B4-BE49-F238E27FC236}">
                <a16:creationId xmlns:a16="http://schemas.microsoft.com/office/drawing/2014/main" id="{9598E8C0-094E-A645-B15E-00FD4CECBCD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62" b="21344"/>
          <a:stretch/>
        </p:blipFill>
        <p:spPr bwMode="auto">
          <a:xfrm>
            <a:off x="3869902" y="818572"/>
            <a:ext cx="3823871" cy="506835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F42C1579-B117-0B4F-B92C-FD0C502621C0}"/>
              </a:ext>
            </a:extLst>
          </p:cNvPr>
          <p:cNvGrpSpPr/>
          <p:nvPr/>
        </p:nvGrpSpPr>
        <p:grpSpPr>
          <a:xfrm>
            <a:off x="4290878" y="4760662"/>
            <a:ext cx="1019724" cy="1019724"/>
            <a:chOff x="3832873" y="2297208"/>
            <a:chExt cx="1516550" cy="1516550"/>
          </a:xfrm>
        </p:grpSpPr>
        <p:grpSp>
          <p:nvGrpSpPr>
            <p:cNvPr id="83" name="组合 82">
              <a:extLst>
                <a:ext uri="{FF2B5EF4-FFF2-40B4-BE49-F238E27FC236}">
                  <a16:creationId xmlns:a16="http://schemas.microsoft.com/office/drawing/2014/main" id="{C588CC2E-843F-3043-88DF-04CA20F819FC}"/>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5" name="同心圆 84">
                <a:extLst>
                  <a:ext uri="{FF2B5EF4-FFF2-40B4-BE49-F238E27FC236}">
                    <a16:creationId xmlns:a16="http://schemas.microsoft.com/office/drawing/2014/main" id="{E0FA4834-F5C3-D84D-BFF5-498651BEBD72}"/>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a16="http://schemas.microsoft.com/office/drawing/2014/main" id="{3CDEA9FE-1499-E64B-9704-F37E2E942909}"/>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84" name="椭圆 83">
              <a:extLst>
                <a:ext uri="{FF2B5EF4-FFF2-40B4-BE49-F238E27FC236}">
                  <a16:creationId xmlns:a16="http://schemas.microsoft.com/office/drawing/2014/main" id="{C06F3432-4EC9-5441-83D0-31055DC4F9E0}"/>
                </a:ext>
              </a:extLst>
            </p:cNvPr>
            <p:cNvSpPr/>
            <p:nvPr/>
          </p:nvSpPr>
          <p:spPr>
            <a:xfrm>
              <a:off x="3983164" y="2466913"/>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B89C7BBD-5E80-ED43-9599-5C17E2F1F593}"/>
              </a:ext>
            </a:extLst>
          </p:cNvPr>
          <p:cNvGrpSpPr/>
          <p:nvPr/>
        </p:nvGrpSpPr>
        <p:grpSpPr>
          <a:xfrm>
            <a:off x="6344546" y="3993102"/>
            <a:ext cx="1019724" cy="1019724"/>
            <a:chOff x="3832873" y="2297208"/>
            <a:chExt cx="1516550" cy="1516550"/>
          </a:xfrm>
        </p:grpSpPr>
        <p:grpSp>
          <p:nvGrpSpPr>
            <p:cNvPr id="79" name="组合 78">
              <a:extLst>
                <a:ext uri="{FF2B5EF4-FFF2-40B4-BE49-F238E27FC236}">
                  <a16:creationId xmlns:a16="http://schemas.microsoft.com/office/drawing/2014/main" id="{EACA1406-E7FC-AD4C-8D98-4AF7AFDCEA2F}"/>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1" name="同心圆 80">
                <a:extLst>
                  <a:ext uri="{FF2B5EF4-FFF2-40B4-BE49-F238E27FC236}">
                    <a16:creationId xmlns:a16="http://schemas.microsoft.com/office/drawing/2014/main" id="{B761D00E-DF8D-9443-B76A-E741809417C6}"/>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82" name="椭圆 81">
                <a:extLst>
                  <a:ext uri="{FF2B5EF4-FFF2-40B4-BE49-F238E27FC236}">
                    <a16:creationId xmlns:a16="http://schemas.microsoft.com/office/drawing/2014/main" id="{EF336172-EE57-3044-9E43-C7E0F1D7D88F}"/>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80" name="椭圆 79">
              <a:extLst>
                <a:ext uri="{FF2B5EF4-FFF2-40B4-BE49-F238E27FC236}">
                  <a16:creationId xmlns:a16="http://schemas.microsoft.com/office/drawing/2014/main" id="{98A848C1-6CC3-744D-91BB-F38114B8BAB7}"/>
                </a:ext>
              </a:extLst>
            </p:cNvPr>
            <p:cNvSpPr/>
            <p:nvPr/>
          </p:nvSpPr>
          <p:spPr>
            <a:xfrm>
              <a:off x="3983164" y="2466913"/>
              <a:ext cx="1185736" cy="1185736"/>
            </a:xfrm>
            <a:prstGeom prst="ellipse">
              <a:avLst/>
            </a:prstGeom>
            <a:solidFill>
              <a:srgbClr val="9954CC"/>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886556D8-D12D-8D44-AFB2-5AFF7C67D295}"/>
              </a:ext>
            </a:extLst>
          </p:cNvPr>
          <p:cNvGrpSpPr/>
          <p:nvPr/>
        </p:nvGrpSpPr>
        <p:grpSpPr>
          <a:xfrm>
            <a:off x="4290878" y="3126481"/>
            <a:ext cx="1019724" cy="1019724"/>
            <a:chOff x="3832873" y="2297208"/>
            <a:chExt cx="1516550" cy="1516550"/>
          </a:xfrm>
        </p:grpSpPr>
        <p:grpSp>
          <p:nvGrpSpPr>
            <p:cNvPr id="75" name="组合 74">
              <a:extLst>
                <a:ext uri="{FF2B5EF4-FFF2-40B4-BE49-F238E27FC236}">
                  <a16:creationId xmlns:a16="http://schemas.microsoft.com/office/drawing/2014/main" id="{EC37B760-FFC7-DB40-8BB2-4F1479BE1BCB}"/>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7" name="同心圆 76">
                <a:extLst>
                  <a:ext uri="{FF2B5EF4-FFF2-40B4-BE49-F238E27FC236}">
                    <a16:creationId xmlns:a16="http://schemas.microsoft.com/office/drawing/2014/main" id="{1D1CC613-1C8D-F342-97F3-2D53AA86397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78" name="椭圆 77">
                <a:extLst>
                  <a:ext uri="{FF2B5EF4-FFF2-40B4-BE49-F238E27FC236}">
                    <a16:creationId xmlns:a16="http://schemas.microsoft.com/office/drawing/2014/main" id="{9D35463B-B7FD-6041-A1D5-BD4A1927AF6D}"/>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76" name="椭圆 75">
              <a:extLst>
                <a:ext uri="{FF2B5EF4-FFF2-40B4-BE49-F238E27FC236}">
                  <a16:creationId xmlns:a16="http://schemas.microsoft.com/office/drawing/2014/main" id="{AC5CF263-876A-304C-A06F-5B50A4C16394}"/>
                </a:ext>
              </a:extLst>
            </p:cNvPr>
            <p:cNvSpPr/>
            <p:nvPr/>
          </p:nvSpPr>
          <p:spPr>
            <a:xfrm>
              <a:off x="3983165" y="2467486"/>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B59B2473-6885-7C41-85AE-89D40C1F25B2}"/>
              </a:ext>
            </a:extLst>
          </p:cNvPr>
          <p:cNvGrpSpPr/>
          <p:nvPr/>
        </p:nvGrpSpPr>
        <p:grpSpPr>
          <a:xfrm>
            <a:off x="6370801" y="2384495"/>
            <a:ext cx="1019724" cy="1019724"/>
            <a:chOff x="3832873" y="2297208"/>
            <a:chExt cx="1516550" cy="1516550"/>
          </a:xfrm>
        </p:grpSpPr>
        <p:grpSp>
          <p:nvGrpSpPr>
            <p:cNvPr id="71" name="组合 70">
              <a:extLst>
                <a:ext uri="{FF2B5EF4-FFF2-40B4-BE49-F238E27FC236}">
                  <a16:creationId xmlns:a16="http://schemas.microsoft.com/office/drawing/2014/main" id="{67EEFE21-E8B2-3B44-8653-9C99F4A16BAB}"/>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3" name="同心圆 72">
                <a:extLst>
                  <a:ext uri="{FF2B5EF4-FFF2-40B4-BE49-F238E27FC236}">
                    <a16:creationId xmlns:a16="http://schemas.microsoft.com/office/drawing/2014/main" id="{B6246CF7-AC4B-EE4B-9177-0F35646A449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74" name="椭圆 73">
                <a:extLst>
                  <a:ext uri="{FF2B5EF4-FFF2-40B4-BE49-F238E27FC236}">
                    <a16:creationId xmlns:a16="http://schemas.microsoft.com/office/drawing/2014/main" id="{E273BF21-F3C2-2549-967F-E098F565B497}"/>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72" name="椭圆 71">
              <a:extLst>
                <a:ext uri="{FF2B5EF4-FFF2-40B4-BE49-F238E27FC236}">
                  <a16:creationId xmlns:a16="http://schemas.microsoft.com/office/drawing/2014/main" id="{C13AD698-B330-0D48-BD87-38CD412BD0D7}"/>
                </a:ext>
              </a:extLst>
            </p:cNvPr>
            <p:cNvSpPr/>
            <p:nvPr/>
          </p:nvSpPr>
          <p:spPr>
            <a:xfrm>
              <a:off x="3983164" y="2466913"/>
              <a:ext cx="1185736" cy="1185736"/>
            </a:xfrm>
            <a:prstGeom prst="ellipse">
              <a:avLst/>
            </a:prstGeom>
            <a:solidFill>
              <a:srgbClr val="9954CC"/>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4EF6058F-5DAA-F247-8340-88FDA4A7732B}"/>
              </a:ext>
            </a:extLst>
          </p:cNvPr>
          <p:cNvGrpSpPr/>
          <p:nvPr/>
        </p:nvGrpSpPr>
        <p:grpSpPr>
          <a:xfrm>
            <a:off x="5300803" y="1124745"/>
            <a:ext cx="1019724" cy="1019724"/>
            <a:chOff x="3832873" y="2297208"/>
            <a:chExt cx="1516550" cy="1516550"/>
          </a:xfrm>
        </p:grpSpPr>
        <p:grpSp>
          <p:nvGrpSpPr>
            <p:cNvPr id="67" name="组合 66">
              <a:extLst>
                <a:ext uri="{FF2B5EF4-FFF2-40B4-BE49-F238E27FC236}">
                  <a16:creationId xmlns:a16="http://schemas.microsoft.com/office/drawing/2014/main" id="{1F5C6482-E8CA-A04F-9B9E-20482FAF3364}"/>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69" name="同心圆 68">
                <a:extLst>
                  <a:ext uri="{FF2B5EF4-FFF2-40B4-BE49-F238E27FC236}">
                    <a16:creationId xmlns:a16="http://schemas.microsoft.com/office/drawing/2014/main" id="{2CCCFB9B-46A9-6641-A907-3A9DD01CCD9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70" name="椭圆 69">
                <a:extLst>
                  <a:ext uri="{FF2B5EF4-FFF2-40B4-BE49-F238E27FC236}">
                    <a16:creationId xmlns:a16="http://schemas.microsoft.com/office/drawing/2014/main" id="{B700A57A-F543-ED4D-9769-8A6D780FF0BA}"/>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68" name="椭圆 67">
              <a:extLst>
                <a:ext uri="{FF2B5EF4-FFF2-40B4-BE49-F238E27FC236}">
                  <a16:creationId xmlns:a16="http://schemas.microsoft.com/office/drawing/2014/main" id="{5E0EC356-421C-C34C-8560-08508634D81E}"/>
                </a:ext>
              </a:extLst>
            </p:cNvPr>
            <p:cNvSpPr/>
            <p:nvPr/>
          </p:nvSpPr>
          <p:spPr>
            <a:xfrm>
              <a:off x="3983163" y="2439997"/>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 name="Group 34">
            <a:extLst>
              <a:ext uri="{FF2B5EF4-FFF2-40B4-BE49-F238E27FC236}">
                <a16:creationId xmlns:a16="http://schemas.microsoft.com/office/drawing/2014/main" id="{EA3177BD-EB25-6447-A212-C272724C3F70}"/>
              </a:ext>
            </a:extLst>
          </p:cNvPr>
          <p:cNvGrpSpPr/>
          <p:nvPr/>
        </p:nvGrpSpPr>
        <p:grpSpPr>
          <a:xfrm>
            <a:off x="5583154" y="1406628"/>
            <a:ext cx="399325" cy="324941"/>
            <a:chOff x="1550139" y="1314466"/>
            <a:chExt cx="509139" cy="414300"/>
          </a:xfrm>
          <a:solidFill>
            <a:schemeClr val="bg1"/>
          </a:solidFill>
        </p:grpSpPr>
        <p:sp>
          <p:nvSpPr>
            <p:cNvPr id="64" name="Freeform 5">
              <a:extLst>
                <a:ext uri="{FF2B5EF4-FFF2-40B4-BE49-F238E27FC236}">
                  <a16:creationId xmlns:a16="http://schemas.microsoft.com/office/drawing/2014/main" id="{C6D430E8-9DA4-2649-A4BC-99EE942A1CFC}"/>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5" name="Freeform 6">
              <a:extLst>
                <a:ext uri="{FF2B5EF4-FFF2-40B4-BE49-F238E27FC236}">
                  <a16:creationId xmlns:a16="http://schemas.microsoft.com/office/drawing/2014/main" id="{63ED9746-B678-6B40-97DC-490C90103F26}"/>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6" name="Oval 7">
              <a:extLst>
                <a:ext uri="{FF2B5EF4-FFF2-40B4-BE49-F238E27FC236}">
                  <a16:creationId xmlns:a16="http://schemas.microsoft.com/office/drawing/2014/main" id="{2DF23C61-03C6-904B-9C55-151D7A286449}"/>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sp>
        <p:nvSpPr>
          <p:cNvPr id="21" name="矩形 3">
            <a:extLst>
              <a:ext uri="{FF2B5EF4-FFF2-40B4-BE49-F238E27FC236}">
                <a16:creationId xmlns:a16="http://schemas.microsoft.com/office/drawing/2014/main" id="{CC4EC2A5-456E-B541-86B2-37F5B21F730E}"/>
              </a:ext>
            </a:extLst>
          </p:cNvPr>
          <p:cNvSpPr>
            <a:spLocks noChangeArrowheads="1"/>
          </p:cNvSpPr>
          <p:nvPr/>
        </p:nvSpPr>
        <p:spPr bwMode="auto">
          <a:xfrm>
            <a:off x="6209981" y="1131304"/>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1.</a:t>
            </a:r>
            <a:r>
              <a:rPr lang="zh-CN" altLang="en-US" sz="2000" dirty="0">
                <a:solidFill>
                  <a:srgbClr val="7030A0"/>
                </a:solidFill>
                <a:latin typeface="微软雅黑" pitchFamily="34" charset="-122"/>
                <a:ea typeface="微软雅黑" pitchFamily="34" charset="-122"/>
                <a:sym typeface="Arial" pitchFamily="34" charset="0"/>
              </a:rPr>
              <a:t>描述作用</a:t>
            </a:r>
          </a:p>
        </p:txBody>
      </p:sp>
      <p:sp>
        <p:nvSpPr>
          <p:cNvPr id="22" name="文本框 13">
            <a:extLst>
              <a:ext uri="{FF2B5EF4-FFF2-40B4-BE49-F238E27FC236}">
                <a16:creationId xmlns:a16="http://schemas.microsoft.com/office/drawing/2014/main" id="{16F6139E-E320-9F4F-90E1-854C4646A611}"/>
              </a:ext>
            </a:extLst>
          </p:cNvPr>
          <p:cNvSpPr txBox="1"/>
          <p:nvPr/>
        </p:nvSpPr>
        <p:spPr>
          <a:xfrm>
            <a:off x="6273761" y="1420675"/>
            <a:ext cx="3441151" cy="975016"/>
          </a:xfrm>
          <a:prstGeom prst="rect">
            <a:avLst/>
          </a:prstGeom>
          <a:noFill/>
        </p:spPr>
        <p:txBody>
          <a:bodyPr wrap="square" lIns="87765" tIns="43881" rIns="87765" bIns="43881" rtlCol="0">
            <a:spAutoFit/>
          </a:bodyPr>
          <a:lstStyle/>
          <a:p>
            <a:pPr algn="just">
              <a:lnSpc>
                <a:spcPct val="120000"/>
              </a:lnSpc>
              <a:spcBef>
                <a:spcPct val="0"/>
              </a:spcBef>
            </a:pPr>
            <a:r>
              <a:rPr lang="zh-CN" altLang="en-US" sz="1600" dirty="0">
                <a:latin typeface="微软雅黑" panose="020B0503020204020204" pitchFamily="34" charset="-122"/>
                <a:ea typeface="微软雅黑" panose="020B0503020204020204" pitchFamily="34" charset="-122"/>
              </a:rPr>
              <a:t>信息对象的内容和位置进行描述，从而为信息对象的存取与利用奠定必要的基础。</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3" name="矩形 3">
            <a:extLst>
              <a:ext uri="{FF2B5EF4-FFF2-40B4-BE49-F238E27FC236}">
                <a16:creationId xmlns:a16="http://schemas.microsoft.com/office/drawing/2014/main" id="{53622FCF-4813-BA4F-8543-C77A8C83BAF5}"/>
              </a:ext>
            </a:extLst>
          </p:cNvPr>
          <p:cNvSpPr>
            <a:spLocks noChangeArrowheads="1"/>
          </p:cNvSpPr>
          <p:nvPr/>
        </p:nvSpPr>
        <p:spPr bwMode="auto">
          <a:xfrm>
            <a:off x="7656010" y="2558970"/>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2.</a:t>
            </a:r>
            <a:r>
              <a:rPr lang="zh-CN" altLang="en-US" sz="2000" dirty="0">
                <a:solidFill>
                  <a:srgbClr val="7030A0"/>
                </a:solidFill>
                <a:latin typeface="微软雅黑" pitchFamily="34" charset="-122"/>
                <a:ea typeface="微软雅黑" pitchFamily="34" charset="-122"/>
                <a:sym typeface="Arial" pitchFamily="34" charset="0"/>
              </a:rPr>
              <a:t>定位作用</a:t>
            </a:r>
          </a:p>
        </p:txBody>
      </p:sp>
      <p:sp>
        <p:nvSpPr>
          <p:cNvPr id="24" name="文本框 13">
            <a:extLst>
              <a:ext uri="{FF2B5EF4-FFF2-40B4-BE49-F238E27FC236}">
                <a16:creationId xmlns:a16="http://schemas.microsoft.com/office/drawing/2014/main" id="{A5E89197-FB47-7C49-B6EA-7B6B8B86150F}"/>
              </a:ext>
            </a:extLst>
          </p:cNvPr>
          <p:cNvSpPr txBox="1"/>
          <p:nvPr/>
        </p:nvSpPr>
        <p:spPr>
          <a:xfrm>
            <a:off x="7647404" y="2880936"/>
            <a:ext cx="4200039" cy="950009"/>
          </a:xfrm>
          <a:prstGeom prst="rect">
            <a:avLst/>
          </a:prstGeom>
          <a:noFill/>
        </p:spPr>
        <p:txBody>
          <a:bodyPr wrap="square" lIns="87765" tIns="43881" rIns="87765" bIns="43881" rtlCol="0">
            <a:spAutoFit/>
          </a:bodyPr>
          <a:lstStyle/>
          <a:p>
            <a:pPr algn="just">
              <a:lnSpc>
                <a:spcPct val="120000"/>
              </a:lnSpc>
              <a:spcBef>
                <a:spcPct val="0"/>
              </a:spcBef>
            </a:pPr>
            <a:r>
              <a:rPr lang="zh-CN" altLang="en-US" sz="1600" dirty="0">
                <a:latin typeface="微软雅黑" panose="020B0503020204020204" pitchFamily="34" charset="-122"/>
                <a:ea typeface="微软雅黑" panose="020B0503020204020204" pitchFamily="34" charset="-122"/>
              </a:rPr>
              <a:t>元数据包含有关网络信息资源位置方面的信息，因而由此便可确定资源的位置之所在，促进了网络环境中信息对象的发现和检索。</a:t>
            </a:r>
            <a:endPar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5" name="Freeform 20">
            <a:extLst>
              <a:ext uri="{FF2B5EF4-FFF2-40B4-BE49-F238E27FC236}">
                <a16:creationId xmlns:a16="http://schemas.microsoft.com/office/drawing/2014/main" id="{B7F4C65A-95FE-FF4F-978B-30B00FD3A128}"/>
              </a:ext>
            </a:extLst>
          </p:cNvPr>
          <p:cNvSpPr>
            <a:spLocks noEditPoints="1"/>
          </p:cNvSpPr>
          <p:nvPr/>
        </p:nvSpPr>
        <p:spPr bwMode="auto">
          <a:xfrm>
            <a:off x="6669531" y="2740984"/>
            <a:ext cx="397859" cy="27036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26" name="矩形 3">
            <a:extLst>
              <a:ext uri="{FF2B5EF4-FFF2-40B4-BE49-F238E27FC236}">
                <a16:creationId xmlns:a16="http://schemas.microsoft.com/office/drawing/2014/main" id="{B079FDFE-7DA1-414D-ABD9-6BA7A99287D7}"/>
              </a:ext>
            </a:extLst>
          </p:cNvPr>
          <p:cNvSpPr>
            <a:spLocks noChangeArrowheads="1"/>
          </p:cNvSpPr>
          <p:nvPr/>
        </p:nvSpPr>
        <p:spPr bwMode="auto">
          <a:xfrm>
            <a:off x="2631658" y="2355369"/>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3.</a:t>
            </a:r>
            <a:r>
              <a:rPr lang="zh-CN" altLang="en-US" sz="2000" dirty="0">
                <a:solidFill>
                  <a:srgbClr val="7030A0"/>
                </a:solidFill>
                <a:latin typeface="微软雅黑" pitchFamily="34" charset="-122"/>
                <a:ea typeface="微软雅黑" pitchFamily="34" charset="-122"/>
                <a:sym typeface="Arial" pitchFamily="34" charset="0"/>
              </a:rPr>
              <a:t>搜寻作用</a:t>
            </a:r>
          </a:p>
        </p:txBody>
      </p:sp>
      <p:sp>
        <p:nvSpPr>
          <p:cNvPr id="27" name="文本框 13">
            <a:extLst>
              <a:ext uri="{FF2B5EF4-FFF2-40B4-BE49-F238E27FC236}">
                <a16:creationId xmlns:a16="http://schemas.microsoft.com/office/drawing/2014/main" id="{06C5325D-159C-5540-B1ED-A7CFAB9C45AA}"/>
              </a:ext>
            </a:extLst>
          </p:cNvPr>
          <p:cNvSpPr txBox="1"/>
          <p:nvPr/>
        </p:nvSpPr>
        <p:spPr>
          <a:xfrm>
            <a:off x="495107" y="2772576"/>
            <a:ext cx="3558239" cy="1270481"/>
          </a:xfrm>
          <a:prstGeom prst="rect">
            <a:avLst/>
          </a:prstGeom>
          <a:noFill/>
        </p:spPr>
        <p:txBody>
          <a:bodyPr wrap="square" lIns="87765" tIns="43881" rIns="87765" bIns="43881" rtlCol="0">
            <a:spAutoFit/>
          </a:bodyPr>
          <a:lstStyle/>
          <a:p>
            <a:pPr algn="just">
              <a:lnSpc>
                <a:spcPct val="120000"/>
              </a:lnSpc>
              <a:spcBef>
                <a:spcPct val="0"/>
              </a:spcBef>
              <a:buNone/>
            </a:pPr>
            <a:r>
              <a:rPr lang="zh-CN" altLang="en-US" sz="1600" dirty="0">
                <a:latin typeface="微软雅黑" panose="020B0503020204020204" pitchFamily="34" charset="-122"/>
                <a:ea typeface="微软雅黑" panose="020B0503020204020204" pitchFamily="34" charset="-122"/>
              </a:rPr>
              <a:t>元数据提供搜寻的基础，在著录的过程中，将信息对象中的重要信息抽出并加以组织，赋予语义，并建立关系，使检索结果更准确。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28" name="Group 20">
            <a:extLst>
              <a:ext uri="{FF2B5EF4-FFF2-40B4-BE49-F238E27FC236}">
                <a16:creationId xmlns:a16="http://schemas.microsoft.com/office/drawing/2014/main" id="{688E95D3-6264-7049-803A-544DE642DFB0}"/>
              </a:ext>
            </a:extLst>
          </p:cNvPr>
          <p:cNvGrpSpPr/>
          <p:nvPr/>
        </p:nvGrpSpPr>
        <p:grpSpPr>
          <a:xfrm>
            <a:off x="4608465" y="3473147"/>
            <a:ext cx="412551" cy="285749"/>
            <a:chOff x="7416800" y="1122363"/>
            <a:chExt cx="366713" cy="254000"/>
          </a:xfrm>
          <a:solidFill>
            <a:schemeClr val="bg1"/>
          </a:solidFill>
        </p:grpSpPr>
        <p:sp>
          <p:nvSpPr>
            <p:cNvPr id="62" name="Freeform 48">
              <a:extLst>
                <a:ext uri="{FF2B5EF4-FFF2-40B4-BE49-F238E27FC236}">
                  <a16:creationId xmlns:a16="http://schemas.microsoft.com/office/drawing/2014/main" id="{BB6D4888-14CA-3D42-B4AA-7CD0537356EA}"/>
                </a:ext>
              </a:extLst>
            </p:cNvPr>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3" name="Freeform 49">
              <a:extLst>
                <a:ext uri="{FF2B5EF4-FFF2-40B4-BE49-F238E27FC236}">
                  <a16:creationId xmlns:a16="http://schemas.microsoft.com/office/drawing/2014/main" id="{CB894244-C447-2E42-9B55-DF44F4413361}"/>
                </a:ext>
              </a:extLst>
            </p:cNvPr>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sp>
        <p:nvSpPr>
          <p:cNvPr id="29" name="矩形 3">
            <a:extLst>
              <a:ext uri="{FF2B5EF4-FFF2-40B4-BE49-F238E27FC236}">
                <a16:creationId xmlns:a16="http://schemas.microsoft.com/office/drawing/2014/main" id="{0383EB47-3233-B245-912F-68E672D220F1}"/>
              </a:ext>
            </a:extLst>
          </p:cNvPr>
          <p:cNvSpPr>
            <a:spLocks noChangeArrowheads="1"/>
          </p:cNvSpPr>
          <p:nvPr/>
        </p:nvSpPr>
        <p:spPr bwMode="auto">
          <a:xfrm>
            <a:off x="7676540" y="4201820"/>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4.</a:t>
            </a:r>
            <a:r>
              <a:rPr lang="zh-CN" altLang="en-US" sz="2000" dirty="0">
                <a:solidFill>
                  <a:srgbClr val="7030A0"/>
                </a:solidFill>
                <a:latin typeface="微软雅黑" pitchFamily="34" charset="-122"/>
                <a:ea typeface="微软雅黑" pitchFamily="34" charset="-122"/>
                <a:sym typeface="Arial" pitchFamily="34" charset="0"/>
              </a:rPr>
              <a:t>评估作用</a:t>
            </a:r>
          </a:p>
        </p:txBody>
      </p:sp>
      <p:sp>
        <p:nvSpPr>
          <p:cNvPr id="30" name="文本框 13">
            <a:extLst>
              <a:ext uri="{FF2B5EF4-FFF2-40B4-BE49-F238E27FC236}">
                <a16:creationId xmlns:a16="http://schemas.microsoft.com/office/drawing/2014/main" id="{9BB2DA1F-778B-1144-BACE-28E974A8CD4C}"/>
              </a:ext>
            </a:extLst>
          </p:cNvPr>
          <p:cNvSpPr txBox="1"/>
          <p:nvPr/>
        </p:nvSpPr>
        <p:spPr>
          <a:xfrm>
            <a:off x="7678518" y="4473064"/>
            <a:ext cx="3698069" cy="1270481"/>
          </a:xfrm>
          <a:prstGeom prst="rect">
            <a:avLst/>
          </a:prstGeom>
          <a:noFill/>
        </p:spPr>
        <p:txBody>
          <a:bodyPr wrap="square" lIns="87765" tIns="43881" rIns="87765" bIns="43881" rtlCol="0">
            <a:spAutoFit/>
          </a:bodyPr>
          <a:lstStyle/>
          <a:p>
            <a:pPr algn="just">
              <a:lnSpc>
                <a:spcPct val="120000"/>
              </a:lnSpc>
              <a:spcBef>
                <a:spcPct val="0"/>
              </a:spcBef>
            </a:pPr>
            <a:r>
              <a:rPr lang="zh-CN" altLang="en-US" sz="1600" dirty="0">
                <a:latin typeface="微软雅黑" panose="020B0503020204020204" pitchFamily="34" charset="-122"/>
                <a:ea typeface="微软雅黑" panose="020B0503020204020204" pitchFamily="34" charset="-122"/>
              </a:rPr>
              <a:t>元数据提供有关信息对象的基本属性，使用户更易理解和认识信息对象，参照有关标准即可对其价值进行必要的评估，作为存取利用的参考。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31" name="组合 30">
            <a:extLst>
              <a:ext uri="{FF2B5EF4-FFF2-40B4-BE49-F238E27FC236}">
                <a16:creationId xmlns:a16="http://schemas.microsoft.com/office/drawing/2014/main" id="{E5708B5E-8F2A-F148-95F8-2C9C7DA39284}"/>
              </a:ext>
            </a:extLst>
          </p:cNvPr>
          <p:cNvGrpSpPr/>
          <p:nvPr/>
        </p:nvGrpSpPr>
        <p:grpSpPr>
          <a:xfrm>
            <a:off x="6631053" y="4301127"/>
            <a:ext cx="422291" cy="403672"/>
            <a:chOff x="3294063" y="754063"/>
            <a:chExt cx="5600701" cy="5353051"/>
          </a:xfrm>
          <a:solidFill>
            <a:schemeClr val="bg1"/>
          </a:solidFill>
        </p:grpSpPr>
        <p:sp>
          <p:nvSpPr>
            <p:cNvPr id="51" name="Freeform 458">
              <a:extLst>
                <a:ext uri="{FF2B5EF4-FFF2-40B4-BE49-F238E27FC236}">
                  <a16:creationId xmlns:a16="http://schemas.microsoft.com/office/drawing/2014/main" id="{E49F9B44-21E9-DF40-AF74-AC1A5EAD6DFB}"/>
                </a:ext>
              </a:extLst>
            </p:cNvPr>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2" name="Freeform 459">
              <a:extLst>
                <a:ext uri="{FF2B5EF4-FFF2-40B4-BE49-F238E27FC236}">
                  <a16:creationId xmlns:a16="http://schemas.microsoft.com/office/drawing/2014/main" id="{C571C6E4-1768-B74B-B56B-0C3EDD724097}"/>
                </a:ext>
              </a:extLst>
            </p:cNvPr>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3" name="Freeform 460">
              <a:extLst>
                <a:ext uri="{FF2B5EF4-FFF2-40B4-BE49-F238E27FC236}">
                  <a16:creationId xmlns:a16="http://schemas.microsoft.com/office/drawing/2014/main" id="{3224EE46-7DF7-D646-8048-A0B8852BF7C5}"/>
                </a:ext>
              </a:extLst>
            </p:cNvPr>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4" name="Freeform 461">
              <a:extLst>
                <a:ext uri="{FF2B5EF4-FFF2-40B4-BE49-F238E27FC236}">
                  <a16:creationId xmlns:a16="http://schemas.microsoft.com/office/drawing/2014/main" id="{D75C382F-A872-4543-AFC2-6A0618BAC74E}"/>
                </a:ext>
              </a:extLst>
            </p:cNvPr>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5" name="Freeform 462">
              <a:extLst>
                <a:ext uri="{FF2B5EF4-FFF2-40B4-BE49-F238E27FC236}">
                  <a16:creationId xmlns:a16="http://schemas.microsoft.com/office/drawing/2014/main" id="{3A5914E0-0A05-7045-894B-C0D98CD12865}"/>
                </a:ext>
              </a:extLst>
            </p:cNvPr>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6" name="Freeform 463">
              <a:extLst>
                <a:ext uri="{FF2B5EF4-FFF2-40B4-BE49-F238E27FC236}">
                  <a16:creationId xmlns:a16="http://schemas.microsoft.com/office/drawing/2014/main" id="{BE02FB81-2B25-5D4D-ADE3-16272C5A3A3C}"/>
                </a:ext>
              </a:extLst>
            </p:cNvPr>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7" name="Freeform 464">
              <a:extLst>
                <a:ext uri="{FF2B5EF4-FFF2-40B4-BE49-F238E27FC236}">
                  <a16:creationId xmlns:a16="http://schemas.microsoft.com/office/drawing/2014/main" id="{61A64B4F-2EDC-7B41-9E79-FCB2C6635320}"/>
                </a:ext>
              </a:extLst>
            </p:cNvPr>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8" name="Freeform 465">
              <a:extLst>
                <a:ext uri="{FF2B5EF4-FFF2-40B4-BE49-F238E27FC236}">
                  <a16:creationId xmlns:a16="http://schemas.microsoft.com/office/drawing/2014/main" id="{718D6768-8E12-BA42-A807-59440D0A54C1}"/>
                </a:ext>
              </a:extLst>
            </p:cNvPr>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59" name="Freeform 466">
              <a:extLst>
                <a:ext uri="{FF2B5EF4-FFF2-40B4-BE49-F238E27FC236}">
                  <a16:creationId xmlns:a16="http://schemas.microsoft.com/office/drawing/2014/main" id="{1AC2C1C3-8343-1148-97EC-39811DC106B5}"/>
                </a:ext>
              </a:extLst>
            </p:cNvPr>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60" name="Freeform 467">
              <a:extLst>
                <a:ext uri="{FF2B5EF4-FFF2-40B4-BE49-F238E27FC236}">
                  <a16:creationId xmlns:a16="http://schemas.microsoft.com/office/drawing/2014/main" id="{D28AA16C-8DE9-7C49-87BA-53DC3B9B9194}"/>
                </a:ext>
              </a:extLst>
            </p:cNvPr>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61" name="Freeform 468">
              <a:extLst>
                <a:ext uri="{FF2B5EF4-FFF2-40B4-BE49-F238E27FC236}">
                  <a16:creationId xmlns:a16="http://schemas.microsoft.com/office/drawing/2014/main" id="{5D6E5E9E-5E03-F641-958A-393F5D0E0EBD}"/>
                </a:ext>
              </a:extLst>
            </p:cNvPr>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微软雅黑" panose="020B0503020204020204" pitchFamily="34" charset="-122"/>
                <a:ea typeface="微软雅黑" panose="020B0503020204020204" pitchFamily="34" charset="-122"/>
              </a:endParaRPr>
            </a:p>
          </p:txBody>
        </p:sp>
      </p:grpSp>
      <p:sp>
        <p:nvSpPr>
          <p:cNvPr id="32" name="矩形 3">
            <a:extLst>
              <a:ext uri="{FF2B5EF4-FFF2-40B4-BE49-F238E27FC236}">
                <a16:creationId xmlns:a16="http://schemas.microsoft.com/office/drawing/2014/main" id="{F7398556-EAAD-9D43-80A1-8ABC79981764}"/>
              </a:ext>
            </a:extLst>
          </p:cNvPr>
          <p:cNvSpPr>
            <a:spLocks noChangeArrowheads="1"/>
          </p:cNvSpPr>
          <p:nvPr/>
        </p:nvSpPr>
        <p:spPr bwMode="auto">
          <a:xfrm>
            <a:off x="2641600" y="4133524"/>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5.</a:t>
            </a:r>
            <a:r>
              <a:rPr lang="zh-CN" altLang="en-US" sz="2000" dirty="0">
                <a:solidFill>
                  <a:srgbClr val="7030A0"/>
                </a:solidFill>
                <a:latin typeface="微软雅黑" pitchFamily="34" charset="-122"/>
                <a:ea typeface="微软雅黑" pitchFamily="34" charset="-122"/>
                <a:sym typeface="Arial" pitchFamily="34" charset="0"/>
              </a:rPr>
              <a:t>选择作用</a:t>
            </a:r>
          </a:p>
        </p:txBody>
      </p:sp>
      <p:sp>
        <p:nvSpPr>
          <p:cNvPr id="33" name="文本框 13">
            <a:extLst>
              <a:ext uri="{FF2B5EF4-FFF2-40B4-BE49-F238E27FC236}">
                <a16:creationId xmlns:a16="http://schemas.microsoft.com/office/drawing/2014/main" id="{9180C433-A22E-0F4F-837B-432A9C81891B}"/>
              </a:ext>
            </a:extLst>
          </p:cNvPr>
          <p:cNvSpPr txBox="1"/>
          <p:nvPr/>
        </p:nvSpPr>
        <p:spPr>
          <a:xfrm>
            <a:off x="495105" y="4487340"/>
            <a:ext cx="3558240" cy="1270481"/>
          </a:xfrm>
          <a:prstGeom prst="rect">
            <a:avLst/>
          </a:prstGeom>
          <a:noFill/>
        </p:spPr>
        <p:txBody>
          <a:bodyPr wrap="square" lIns="87765" tIns="43881" rIns="87765" bIns="43881" rtlCol="0">
            <a:spAutoFit/>
          </a:bodyPr>
          <a:lstStyle/>
          <a:p>
            <a:pPr algn="just">
              <a:lnSpc>
                <a:spcPct val="120000"/>
              </a:lnSpc>
              <a:spcBef>
                <a:spcPct val="0"/>
              </a:spcBef>
              <a:buNone/>
            </a:pPr>
            <a:r>
              <a:rPr lang="zh-CN" altLang="en-US" sz="1600" dirty="0">
                <a:latin typeface="微软雅黑" panose="020B0503020204020204" pitchFamily="34" charset="-122"/>
                <a:ea typeface="微软雅黑" panose="020B0503020204020204" pitchFamily="34" charset="-122"/>
              </a:rPr>
              <a:t>根据元数据所提供的描述信息，参照相应的评估标准，结合使用环境，用户便能够做出对信息对象取舍的决定，选择适合用户使用的资源。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34" name="Group 23">
            <a:extLst>
              <a:ext uri="{FF2B5EF4-FFF2-40B4-BE49-F238E27FC236}">
                <a16:creationId xmlns:a16="http://schemas.microsoft.com/office/drawing/2014/main" id="{3487C1F0-35E0-174B-856C-89E9F959B7A7}"/>
              </a:ext>
            </a:extLst>
          </p:cNvPr>
          <p:cNvGrpSpPr/>
          <p:nvPr/>
        </p:nvGrpSpPr>
        <p:grpSpPr>
          <a:xfrm>
            <a:off x="4678422" y="5091422"/>
            <a:ext cx="342593" cy="298671"/>
            <a:chOff x="7540014" y="4306907"/>
            <a:chExt cx="389342" cy="339426"/>
          </a:xfrm>
          <a:solidFill>
            <a:schemeClr val="bg1"/>
          </a:solidFill>
        </p:grpSpPr>
        <p:sp>
          <p:nvSpPr>
            <p:cNvPr id="40" name="Freeform 110">
              <a:extLst>
                <a:ext uri="{FF2B5EF4-FFF2-40B4-BE49-F238E27FC236}">
                  <a16:creationId xmlns:a16="http://schemas.microsoft.com/office/drawing/2014/main" id="{3723C500-04F1-7042-AB0D-D9470DAC2995}"/>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1" name="Freeform 111">
              <a:extLst>
                <a:ext uri="{FF2B5EF4-FFF2-40B4-BE49-F238E27FC236}">
                  <a16:creationId xmlns:a16="http://schemas.microsoft.com/office/drawing/2014/main" id="{248B562F-81E3-B445-951C-1EE4617C9DEC}"/>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2" name="Freeform 112">
              <a:extLst>
                <a:ext uri="{FF2B5EF4-FFF2-40B4-BE49-F238E27FC236}">
                  <a16:creationId xmlns:a16="http://schemas.microsoft.com/office/drawing/2014/main" id="{2962AF06-833E-3E41-BA45-2D728AB99CDF}"/>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3" name="Freeform 113">
              <a:extLst>
                <a:ext uri="{FF2B5EF4-FFF2-40B4-BE49-F238E27FC236}">
                  <a16:creationId xmlns:a16="http://schemas.microsoft.com/office/drawing/2014/main" id="{C7A025EB-B8B1-6F46-8CE4-F6D8A8FC0F3C}"/>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4" name="Freeform 114">
              <a:extLst>
                <a:ext uri="{FF2B5EF4-FFF2-40B4-BE49-F238E27FC236}">
                  <a16:creationId xmlns:a16="http://schemas.microsoft.com/office/drawing/2014/main" id="{580B7E2B-8F40-7F43-8096-751EBCCE8164}"/>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5" name="Freeform 115">
              <a:extLst>
                <a:ext uri="{FF2B5EF4-FFF2-40B4-BE49-F238E27FC236}">
                  <a16:creationId xmlns:a16="http://schemas.microsoft.com/office/drawing/2014/main" id="{A7D6184A-A931-3346-9C7B-B7AEBE827592}"/>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6" name="Freeform 116">
              <a:extLst>
                <a:ext uri="{FF2B5EF4-FFF2-40B4-BE49-F238E27FC236}">
                  <a16:creationId xmlns:a16="http://schemas.microsoft.com/office/drawing/2014/main" id="{73AFDDE8-FBB5-0C43-A989-B8DFA3796E43}"/>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7" name="Rectangle 117">
              <a:extLst>
                <a:ext uri="{FF2B5EF4-FFF2-40B4-BE49-F238E27FC236}">
                  <a16:creationId xmlns:a16="http://schemas.microsoft.com/office/drawing/2014/main" id="{72C87661-29E3-2B41-9000-F595F0ADB6E7}"/>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8" name="Rectangle 118">
              <a:extLst>
                <a:ext uri="{FF2B5EF4-FFF2-40B4-BE49-F238E27FC236}">
                  <a16:creationId xmlns:a16="http://schemas.microsoft.com/office/drawing/2014/main" id="{74ADF6A4-C2FC-E640-9B4D-95D7C8597126}"/>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9" name="Rectangle 119">
              <a:extLst>
                <a:ext uri="{FF2B5EF4-FFF2-40B4-BE49-F238E27FC236}">
                  <a16:creationId xmlns:a16="http://schemas.microsoft.com/office/drawing/2014/main" id="{EE815864-0964-C041-BEC9-AB3F7DE88050}"/>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0" name="Rectangle 120">
              <a:extLst>
                <a:ext uri="{FF2B5EF4-FFF2-40B4-BE49-F238E27FC236}">
                  <a16:creationId xmlns:a16="http://schemas.microsoft.com/office/drawing/2014/main" id="{EC4BC34F-EB07-3E42-B2CC-54B07422A11A}"/>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EEB21601-4D97-E343-AD1D-4585A53E16D2}"/>
              </a:ext>
            </a:extLst>
          </p:cNvPr>
          <p:cNvSpPr txBox="1"/>
          <p:nvPr/>
        </p:nvSpPr>
        <p:spPr>
          <a:xfrm>
            <a:off x="562163" y="1316765"/>
            <a:ext cx="3015924" cy="502766"/>
          </a:xfrm>
          <a:prstGeom prst="rect">
            <a:avLst/>
          </a:prstGeom>
          <a:noFill/>
        </p:spPr>
        <p:txBody>
          <a:bodyPr wrap="square" rtlCol="0">
            <a:spAutoFit/>
          </a:bodyPr>
          <a:lstStyle/>
          <a:p>
            <a:pPr marL="457200" indent="-457200">
              <a:buFont typeface="Wingdings" panose="05000000000000000000" pitchFamily="2" charset="2"/>
              <a:buChar char="n"/>
            </a:pPr>
            <a:r>
              <a:rPr kumimoji="1" lang="zh-CN" altLang="en-US" sz="2667" b="1" dirty="0">
                <a:latin typeface="微软雅黑" panose="020B0503020204020204" pitchFamily="34" charset="-122"/>
                <a:ea typeface="微软雅黑" panose="020B0503020204020204" pitchFamily="34" charset="-122"/>
              </a:rPr>
              <a:t>元数据的作用</a:t>
            </a:r>
          </a:p>
        </p:txBody>
      </p:sp>
      <p:sp>
        <p:nvSpPr>
          <p:cNvPr id="91" name="文本框 90">
            <a:extLst>
              <a:ext uri="{FF2B5EF4-FFF2-40B4-BE49-F238E27FC236}">
                <a16:creationId xmlns:a16="http://schemas.microsoft.com/office/drawing/2014/main" id="{90F2F3EB-7B18-A14C-A5D2-996A9177A92E}"/>
              </a:ext>
            </a:extLst>
          </p:cNvPr>
          <p:cNvSpPr txBox="1"/>
          <p:nvPr/>
        </p:nvSpPr>
        <p:spPr>
          <a:xfrm>
            <a:off x="6842738" y="5892043"/>
            <a:ext cx="5110316" cy="350865"/>
          </a:xfrm>
          <a:prstGeom prst="rect">
            <a:avLst/>
          </a:prstGeom>
          <a:noFill/>
        </p:spPr>
        <p:txBody>
          <a:bodyPr wrap="square" rtlCol="0">
            <a:spAutoFit/>
          </a:bodyPr>
          <a:lstStyle/>
          <a:p>
            <a:pPr>
              <a:lnSpc>
                <a:spcPct val="12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https://</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blog.csdn.net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it_man</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/article/details/8660536 </a:t>
            </a:r>
          </a:p>
        </p:txBody>
      </p:sp>
    </p:spTree>
    <p:extLst>
      <p:ext uri="{BB962C8B-B14F-4D97-AF65-F5344CB8AC3E}">
        <p14:creationId xmlns:p14="http://schemas.microsoft.com/office/powerpoint/2010/main" val="3625594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5074723"/>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a:t>
            </a:r>
            <a:r>
              <a:rPr kumimoji="1" lang="zh-CN" altLang="en-US" sz="2667" b="1" dirty="0">
                <a:solidFill>
                  <a:srgbClr val="000000"/>
                </a:solidFill>
                <a:latin typeface="微软雅黑" panose="020B0503020204020204" pitchFamily="34" charset="-122"/>
                <a:ea typeface="微软雅黑" panose="020B0503020204020204" pitchFamily="34" charset="-122"/>
              </a:rPr>
              <a:t>类型</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了能够对不同领域、不同类型、不同形式、不同时期的数据资源进行充分描述和处理，来自不同领域的专业人员研究并制定了应用于特定领域或特定场合的元数据规范。目前在国内外应用较为广泛、较有影响力的元数据规范有</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DC(</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都柏林核心元数据</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MARC(</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机读编目格式标准</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VRA(</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视觉资料核心类目</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CDWA(</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艺术作品</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EAD(</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编码档案描述</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FGDC(</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地理空间元数据内容标准</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GILS(</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政府信息定位服务</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以及</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TEI(</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电子文本编码与交换</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，不同的元数据规范中有数量不等的描述元素以揭示资源实体的属性。</a:t>
            </a:r>
            <a:endParaRPr kumimoji="1"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4869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3068467" cy="584773"/>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信息组织的概念</a:t>
            </a:r>
            <a:endParaRPr kumimoji="0" lang="en-US" altLang="zh-CN" sz="32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7" name="Rectangle 11"/>
          <p:cNvSpPr>
            <a:spLocks noChangeArrowheads="1"/>
          </p:cNvSpPr>
          <p:nvPr/>
        </p:nvSpPr>
        <p:spPr bwMode="auto">
          <a:xfrm>
            <a:off x="753390" y="1284478"/>
            <a:ext cx="10565098" cy="476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外部特征</a:t>
            </a:r>
          </a:p>
          <a:p>
            <a:pPr marL="0" marR="0" lvl="0" indent="0" algn="just" defTabSz="457200" rtl="0" eaLnBrk="1" fontAlgn="auto" latinLnBrk="0" hangingPunct="1">
              <a:lnSpc>
                <a:spcPct val="18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信息的外部特征是指信息的物理载体直接反映的信息对象，构成信息的外在的、形式的特征。</a:t>
            </a:r>
          </a:p>
          <a:p>
            <a:pPr marL="0" marR="0" lvl="0" indent="0" algn="just" defTabSz="457200" rtl="0" eaLnBrk="1" fontAlgn="auto" latinLnBrk="0" hangingPunct="1">
              <a:lnSpc>
                <a:spcPct val="18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信息载体的物理形态</a:t>
            </a:r>
          </a:p>
          <a:p>
            <a:pPr marL="0" marR="0" lvl="0" indent="0" algn="just" defTabSz="457200" rtl="0" eaLnBrk="1" fontAlgn="auto" latinLnBrk="0" hangingPunct="1">
              <a:lnSpc>
                <a:spcPct val="180000"/>
              </a:lnSpc>
              <a:spcBef>
                <a:spcPts val="0"/>
              </a:spcBef>
              <a:spcAft>
                <a:spcPts val="0"/>
              </a:spcAft>
              <a:buClrTx/>
              <a:buSzTx/>
              <a:buFontTx/>
              <a:buNone/>
              <a:tabLst/>
              <a:defRPr/>
            </a:pPr>
            <a:r>
              <a:rPr lang="en-US" altLang="zh-CN" sz="20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-&gt;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题名、作者、出版或发表日期</a:t>
            </a:r>
          </a:p>
          <a:p>
            <a:pPr marL="0" marR="0" lvl="0" indent="0" algn="just" defTabSz="457200" rtl="0" eaLnBrk="1" fontAlgn="auto" latinLnBrk="0" hangingPunct="1">
              <a:lnSpc>
                <a:spcPct val="180000"/>
              </a:lnSpc>
              <a:spcBef>
                <a:spcPts val="0"/>
              </a:spcBef>
              <a:spcAft>
                <a:spcPts val="0"/>
              </a:spcAft>
              <a:buClrTx/>
              <a:buSzTx/>
              <a:buFontTx/>
              <a:buNone/>
              <a:tabLst/>
              <a:defRPr/>
            </a:pPr>
            <a:r>
              <a:rPr lang="en-US" altLang="zh-CN" sz="20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-&gt;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流通或传播的标记等方面的特征；</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内容特征</a:t>
            </a:r>
          </a:p>
          <a:p>
            <a:pPr marL="0" marR="0" lvl="0" indent="0" algn="just" defTabSz="457200" rtl="0" eaLnBrk="1" fontAlgn="auto" latinLnBrk="0" hangingPunct="1">
              <a:lnSpc>
                <a:spcPct val="18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信息的内容特征就是信息包含的内容，它可以由关键词、主题词或者其他知识单元表达。</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信息组织的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基本对象</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就是信息的</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外部特征</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内容特征</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10" name="文本框 9">
            <a:extLst>
              <a:ext uri="{FF2B5EF4-FFF2-40B4-BE49-F238E27FC236}">
                <a16:creationId xmlns:a16="http://schemas.microsoft.com/office/drawing/2014/main" id="{8D9A6946-D84F-4237-9D97-4A691CB4E433}"/>
              </a:ext>
            </a:extLst>
          </p:cNvPr>
          <p:cNvSpPr txBox="1"/>
          <p:nvPr/>
        </p:nvSpPr>
        <p:spPr>
          <a:xfrm>
            <a:off x="219719" y="6491185"/>
            <a:ext cx="752640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3000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马费成</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信息管理学基础</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武汉</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武汉大学出版社</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,2002:131-140.</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3117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元数据的类型</a:t>
            </a:r>
            <a:endParaRPr kumimoji="1"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266AF799-29A1-4696-9B50-0D484EE1F336}"/>
              </a:ext>
            </a:extLst>
          </p:cNvPr>
          <p:cNvPicPr>
            <a:picLocks noChangeAspect="1"/>
          </p:cNvPicPr>
          <p:nvPr/>
        </p:nvPicPr>
        <p:blipFill>
          <a:blip r:embed="rId4"/>
          <a:stretch>
            <a:fillRect/>
          </a:stretch>
        </p:blipFill>
        <p:spPr>
          <a:xfrm>
            <a:off x="1919999" y="1916148"/>
            <a:ext cx="7474369" cy="4335586"/>
          </a:xfrm>
          <a:prstGeom prst="rect">
            <a:avLst/>
          </a:prstGeom>
        </p:spPr>
      </p:pic>
    </p:spTree>
    <p:extLst>
      <p:ext uri="{BB962C8B-B14F-4D97-AF65-F5344CB8AC3E}">
        <p14:creationId xmlns:p14="http://schemas.microsoft.com/office/powerpoint/2010/main" val="2580289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1196738"/>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元数据的类型</a:t>
            </a:r>
            <a:endParaRPr kumimoji="1"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1"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同资源类型适用的元数据规范</a:t>
            </a:r>
            <a:endParaRPr kumimoji="1"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 name="表格 1">
            <a:extLst>
              <a:ext uri="{FF2B5EF4-FFF2-40B4-BE49-F238E27FC236}">
                <a16:creationId xmlns:a16="http://schemas.microsoft.com/office/drawing/2014/main" id="{935BF4C2-9A4C-488F-88CE-679F5669E856}"/>
              </a:ext>
            </a:extLst>
          </p:cNvPr>
          <p:cNvGraphicFramePr>
            <a:graphicFrameLocks noGrp="1"/>
          </p:cNvGraphicFramePr>
          <p:nvPr>
            <p:extLst>
              <p:ext uri="{D42A27DB-BD31-4B8C-83A1-F6EECF244321}">
                <p14:modId xmlns:p14="http://schemas.microsoft.com/office/powerpoint/2010/main" val="1745124827"/>
              </p:ext>
            </p:extLst>
          </p:nvPr>
        </p:nvGraphicFramePr>
        <p:xfrm>
          <a:off x="1871869" y="2496713"/>
          <a:ext cx="8448261" cy="3734753"/>
        </p:xfrm>
        <a:graphic>
          <a:graphicData uri="http://schemas.openxmlformats.org/drawingml/2006/table">
            <a:tbl>
              <a:tblPr firstRow="1" firstCol="1" bandRow="1">
                <a:tableStyleId>{93296810-A885-4BE3-A3E7-6D5BEEA58F35}</a:tableStyleId>
              </a:tblPr>
              <a:tblGrid>
                <a:gridCol w="2234930">
                  <a:extLst>
                    <a:ext uri="{9D8B030D-6E8A-4147-A177-3AD203B41FA5}">
                      <a16:colId xmlns:a16="http://schemas.microsoft.com/office/drawing/2014/main" val="2276412992"/>
                    </a:ext>
                  </a:extLst>
                </a:gridCol>
                <a:gridCol w="6213331">
                  <a:extLst>
                    <a:ext uri="{9D8B030D-6E8A-4147-A177-3AD203B41FA5}">
                      <a16:colId xmlns:a16="http://schemas.microsoft.com/office/drawing/2014/main" val="2910927650"/>
                    </a:ext>
                  </a:extLst>
                </a:gridCol>
              </a:tblGrid>
              <a:tr h="287448">
                <a:tc>
                  <a:txBody>
                    <a:bodyPr/>
                    <a:lstStyle/>
                    <a:p>
                      <a:pPr algn="ctr"/>
                      <a:r>
                        <a:rPr lang="zh-CN" sz="1600" kern="100">
                          <a:effectLst/>
                          <a:latin typeface="微软雅黑" panose="020B0503020204020204" pitchFamily="34" charset="-122"/>
                          <a:ea typeface="微软雅黑" panose="020B0503020204020204" pitchFamily="34" charset="-122"/>
                        </a:rPr>
                        <a:t>资源类型</a:t>
                      </a:r>
                      <a:r>
                        <a:rPr lang="en-US" sz="1600" kern="100">
                          <a:effectLst/>
                          <a:latin typeface="微软雅黑" panose="020B0503020204020204" pitchFamily="34" charset="-122"/>
                          <a:ea typeface="微软雅黑" panose="020B0503020204020204" pitchFamily="34" charset="-122"/>
                        </a:rPr>
                        <a:t>/</a:t>
                      </a:r>
                      <a:r>
                        <a:rPr lang="zh-CN" sz="1600" kern="100">
                          <a:effectLst/>
                          <a:latin typeface="微软雅黑" panose="020B0503020204020204" pitchFamily="34" charset="-122"/>
                          <a:ea typeface="微软雅黑" panose="020B0503020204020204" pitchFamily="34" charset="-122"/>
                        </a:rPr>
                        <a:t>应用领域</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r>
                        <a:rPr lang="zh-CN" sz="1600" kern="100" dirty="0">
                          <a:effectLst/>
                          <a:latin typeface="微软雅黑" panose="020B0503020204020204" pitchFamily="34" charset="-122"/>
                          <a:ea typeface="微软雅黑" panose="020B0503020204020204" pitchFamily="34" charset="-122"/>
                        </a:rPr>
                        <a:t>元数据规范</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86037020"/>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网络资源</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DC</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IAFA Template</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CDF</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Web Collections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8854756"/>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文献资料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MARC</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DC</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76198623"/>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人文科学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TEI Header</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3109861"/>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社会科学数据集</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ICPSR SGML Codebook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3095014"/>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博物馆与艺术作品</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a:effectLst/>
                          <a:latin typeface="微软雅黑" panose="020B0503020204020204" pitchFamily="34" charset="-122"/>
                          <a:ea typeface="微软雅黑" panose="020B0503020204020204" pitchFamily="34" charset="-122"/>
                        </a:rPr>
                        <a:t>CIMI</a:t>
                      </a:r>
                      <a:r>
                        <a:rPr lang="zh-CN" sz="1600" kern="100">
                          <a:effectLst/>
                          <a:latin typeface="微软雅黑" panose="020B0503020204020204" pitchFamily="34" charset="-122"/>
                          <a:ea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rPr>
                        <a:t>CDWA</a:t>
                      </a:r>
                      <a:r>
                        <a:rPr lang="zh-CN" sz="1600" kern="100">
                          <a:effectLst/>
                          <a:latin typeface="微软雅黑" panose="020B0503020204020204" pitchFamily="34" charset="-122"/>
                          <a:ea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rPr>
                        <a:t>RLG REACH Element Set</a:t>
                      </a:r>
                      <a:r>
                        <a:rPr lang="zh-CN" sz="1600" kern="100">
                          <a:effectLst/>
                          <a:latin typeface="微软雅黑" panose="020B0503020204020204" pitchFamily="34" charset="-122"/>
                          <a:ea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rPr>
                        <a:t>VRA Core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7487440"/>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政府信息</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GILS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3788850"/>
                  </a:ext>
                </a:extLst>
              </a:tr>
              <a:tr h="287448">
                <a:tc>
                  <a:txBody>
                    <a:bodyPr/>
                    <a:lstStyle/>
                    <a:p>
                      <a:pPr algn="just"/>
                      <a:r>
                        <a:rPr lang="zh-CN" sz="1600" kern="100" dirty="0">
                          <a:effectLst/>
                          <a:latin typeface="微软雅黑" panose="020B0503020204020204" pitchFamily="34" charset="-122"/>
                          <a:ea typeface="微软雅黑" panose="020B0503020204020204" pitchFamily="34" charset="-122"/>
                        </a:rPr>
                        <a:t>地理空间信息</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a:effectLst/>
                          <a:latin typeface="微软雅黑" panose="020B0503020204020204" pitchFamily="34" charset="-122"/>
                          <a:ea typeface="微软雅黑" panose="020B0503020204020204" pitchFamily="34" charset="-122"/>
                        </a:rPr>
                        <a:t>FGDC/CSDGM</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6898845"/>
                  </a:ext>
                </a:extLst>
              </a:tr>
              <a:tr h="572825">
                <a:tc>
                  <a:txBody>
                    <a:bodyPr/>
                    <a:lstStyle/>
                    <a:p>
                      <a:pPr algn="just"/>
                      <a:r>
                        <a:rPr lang="zh-CN" sz="1600" kern="100">
                          <a:effectLst/>
                          <a:latin typeface="微软雅黑" panose="020B0503020204020204" pitchFamily="34" charset="-122"/>
                          <a:ea typeface="微软雅黑" panose="020B0503020204020204" pitchFamily="34" charset="-122"/>
                        </a:rPr>
                        <a:t>数字图像</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en-US" sz="1600" kern="100" dirty="0">
                          <a:effectLst/>
                          <a:latin typeface="微软雅黑" panose="020B0503020204020204" pitchFamily="34" charset="-122"/>
                          <a:ea typeface="微软雅黑" panose="020B0503020204020204" pitchFamily="34" charset="-122"/>
                        </a:rPr>
                        <a:t>MOA2 metadata</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CDL metadata</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Open Archives Format</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VRA Core</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NISO/CLIR/RLG Technical Metadata for Images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909103"/>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档案库与资源集合</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EAD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464254"/>
                  </a:ext>
                </a:extLst>
              </a:tr>
              <a:tr h="287448">
                <a:tc>
                  <a:txBody>
                    <a:bodyPr/>
                    <a:lstStyle/>
                    <a:p>
                      <a:pPr algn="just"/>
                      <a:r>
                        <a:rPr lang="zh-CN" sz="1600" kern="100">
                          <a:effectLst/>
                          <a:latin typeface="微软雅黑" panose="020B0503020204020204" pitchFamily="34" charset="-122"/>
                          <a:ea typeface="微软雅黑" panose="020B0503020204020204" pitchFamily="34" charset="-122"/>
                        </a:rPr>
                        <a:t>技术报告</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RFC 1807</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2531644"/>
                  </a:ext>
                </a:extLst>
              </a:tr>
              <a:tr h="287448">
                <a:tc>
                  <a:txBody>
                    <a:bodyPr/>
                    <a:lstStyle/>
                    <a:p>
                      <a:pPr algn="just"/>
                      <a:r>
                        <a:rPr lang="zh-CN" sz="1600" kern="100" dirty="0">
                          <a:effectLst/>
                          <a:latin typeface="微软雅黑" panose="020B0503020204020204" pitchFamily="34" charset="-122"/>
                          <a:ea typeface="微软雅黑" panose="020B0503020204020204" pitchFamily="34" charset="-122"/>
                        </a:rPr>
                        <a:t>连续图像</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r>
                        <a:rPr lang="en-US" sz="1600" kern="100" dirty="0">
                          <a:effectLst/>
                          <a:latin typeface="微软雅黑" panose="020B0503020204020204" pitchFamily="34" charset="-122"/>
                          <a:ea typeface="微软雅黑" panose="020B0503020204020204" pitchFamily="34" charset="-122"/>
                        </a:rPr>
                        <a:t>MPEG-7</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8608216"/>
                  </a:ext>
                </a:extLst>
              </a:tr>
            </a:tbl>
          </a:graphicData>
        </a:graphic>
      </p:graphicFrame>
    </p:spTree>
    <p:extLst>
      <p:ext uri="{BB962C8B-B14F-4D97-AF65-F5344CB8AC3E}">
        <p14:creationId xmlns:p14="http://schemas.microsoft.com/office/powerpoint/2010/main" val="226828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4281939" cy="502764"/>
          </a:xfrm>
          <a:prstGeom prst="rect">
            <a:avLst/>
          </a:prstGeom>
        </p:spPr>
        <p:txBody>
          <a:bodyPr wrap="none" lIns="91439" tIns="45719" rIns="91439" bIns="45719">
            <a:spAutoFit/>
          </a:bodyPr>
          <a:lstStyle/>
          <a:p>
            <a:pPr defTabSz="914354">
              <a:defRPr/>
            </a:pPr>
            <a:r>
              <a:rPr lang="zh-CN" altLang="en-US" sz="2667" dirty="0">
                <a:solidFill>
                  <a:srgbClr val="2E2B25"/>
                </a:solidFill>
                <a:latin typeface="黑体" panose="02010609060101010101" pitchFamily="49" charset="-122"/>
                <a:ea typeface="黑体" panose="02010609060101010101" pitchFamily="49" charset="-122"/>
                <a:cs typeface="Segoe UI" panose="020B0502040204020203" pitchFamily="34" charset="0"/>
              </a:rPr>
              <a:t>元数据：重新描述网络信息</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928170" y="1123196"/>
            <a:ext cx="10431672" cy="635495"/>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都柏林核心元素集（</a:t>
            </a:r>
            <a:r>
              <a:rPr lang="en-US" altLang="zh-CN" sz="2667" b="1" dirty="0">
                <a:latin typeface="微软雅黑" panose="020B0503020204020204" pitchFamily="34" charset="-122"/>
                <a:ea typeface="微软雅黑" panose="020B0503020204020204" pitchFamily="34" charset="-122"/>
              </a:rPr>
              <a:t>Dublin Core Element Set</a:t>
            </a:r>
            <a:r>
              <a:rPr lang="zh-CN" altLang="en-US" sz="2667" b="1" dirty="0">
                <a:latin typeface="微软雅黑" panose="020B0503020204020204" pitchFamily="34" charset="-122"/>
                <a:ea typeface="微软雅黑" panose="020B0503020204020204" pitchFamily="34" charset="-122"/>
              </a:rPr>
              <a:t>，以下简称</a:t>
            </a:r>
            <a:r>
              <a:rPr lang="en-US" altLang="zh-CN" sz="2667" b="1" dirty="0">
                <a:latin typeface="微软雅黑" panose="020B0503020204020204" pitchFamily="34" charset="-122"/>
                <a:ea typeface="微软雅黑" panose="020B0503020204020204" pitchFamily="34" charset="-122"/>
              </a:rPr>
              <a:t>DC</a:t>
            </a:r>
            <a:r>
              <a:rPr lang="zh-CN" altLang="en-US" sz="2667" b="1" dirty="0">
                <a:latin typeface="微软雅黑" panose="020B0503020204020204" pitchFamily="34" charset="-122"/>
                <a:ea typeface="微软雅黑" panose="020B0503020204020204" pitchFamily="34" charset="-122"/>
              </a:rPr>
              <a:t>）</a:t>
            </a:r>
            <a:endParaRPr kumimoji="1" lang="en-US" altLang="zh-CN" sz="1333"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88005941"/>
              </p:ext>
            </p:extLst>
          </p:nvPr>
        </p:nvGraphicFramePr>
        <p:xfrm>
          <a:off x="815415" y="1900962"/>
          <a:ext cx="10657182" cy="4211803"/>
        </p:xfrm>
        <a:graphic>
          <a:graphicData uri="http://schemas.openxmlformats.org/drawingml/2006/table">
            <a:tbl>
              <a:tblPr/>
              <a:tblGrid>
                <a:gridCol w="1163520">
                  <a:extLst>
                    <a:ext uri="{9D8B030D-6E8A-4147-A177-3AD203B41FA5}">
                      <a16:colId xmlns:a16="http://schemas.microsoft.com/office/drawing/2014/main" val="2031007395"/>
                    </a:ext>
                  </a:extLst>
                </a:gridCol>
                <a:gridCol w="1062345">
                  <a:extLst>
                    <a:ext uri="{9D8B030D-6E8A-4147-A177-3AD203B41FA5}">
                      <a16:colId xmlns:a16="http://schemas.microsoft.com/office/drawing/2014/main" val="3070181207"/>
                    </a:ext>
                  </a:extLst>
                </a:gridCol>
                <a:gridCol w="8431317">
                  <a:extLst>
                    <a:ext uri="{9D8B030D-6E8A-4147-A177-3AD203B41FA5}">
                      <a16:colId xmlns:a16="http://schemas.microsoft.com/office/drawing/2014/main" val="2575143213"/>
                    </a:ext>
                  </a:extLst>
                </a:gridCol>
              </a:tblGrid>
              <a:tr h="244473">
                <a:tc>
                  <a:txBody>
                    <a:bodyPr/>
                    <a:lstStyle/>
                    <a:p>
                      <a:pPr algn="l"/>
                      <a:r>
                        <a:rPr lang="zh-CN" altLang="en-US" sz="1300" b="1">
                          <a:solidFill>
                            <a:srgbClr val="333333"/>
                          </a:solidFill>
                          <a:effectLst/>
                          <a:latin typeface="微软雅黑" panose="020B0503020204020204" pitchFamily="34" charset="-122"/>
                          <a:ea typeface="微软雅黑" panose="020B0503020204020204" pitchFamily="34" charset="-122"/>
                        </a:rPr>
                        <a:t>标识</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1300" b="1">
                          <a:solidFill>
                            <a:srgbClr val="333333"/>
                          </a:solidFill>
                          <a:effectLst/>
                          <a:latin typeface="微软雅黑" panose="020B0503020204020204" pitchFamily="34" charset="-122"/>
                          <a:ea typeface="微软雅黑" panose="020B0503020204020204" pitchFamily="34" charset="-122"/>
                        </a:rPr>
                        <a:t>中文翻译</a:t>
                      </a:r>
                    </a:p>
                  </a:txBody>
                  <a:tcPr marL="50097" marR="50097" marT="10020" marB="1002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1300" b="1">
                          <a:solidFill>
                            <a:srgbClr val="333333"/>
                          </a:solidFill>
                          <a:effectLst/>
                          <a:latin typeface="微软雅黑" panose="020B0503020204020204" pitchFamily="34" charset="-122"/>
                          <a:ea typeface="微软雅黑" panose="020B0503020204020204" pitchFamily="34" charset="-122"/>
                        </a:rPr>
                        <a:t>解释</a:t>
                      </a:r>
                    </a:p>
                  </a:txBody>
                  <a:tcPr marL="50097" marR="50097" marT="10020" marB="1002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1620066970"/>
                  </a:ext>
                </a:extLst>
              </a:tr>
              <a:tr h="223240">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Title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题名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赋予资源的名称。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935640150"/>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Creator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创建者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创建资源内容的主要责任者。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795532982"/>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Subject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主题</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资源内容的主题描述。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6529226"/>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Description</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描述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资源内容的解释。</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11106142"/>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Publisher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出版者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使资源成为可获得的责任实体。</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53142692"/>
                  </a:ext>
                </a:extLst>
              </a:tr>
              <a:tr h="223240">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Contributor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其他责任者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资源生存期中做出贡献的其他实体，除制作者</a:t>
                      </a:r>
                      <a:r>
                        <a:rPr lang="en-US" altLang="zh-CN" sz="1300">
                          <a:solidFill>
                            <a:srgbClr val="333333"/>
                          </a:solidFill>
                          <a:effectLst/>
                          <a:latin typeface="微软雅黑" panose="020B0503020204020204" pitchFamily="34" charset="-122"/>
                          <a:ea typeface="微软雅黑" panose="020B0503020204020204" pitchFamily="34" charset="-122"/>
                        </a:rPr>
                        <a:t>/</a:t>
                      </a:r>
                      <a:r>
                        <a:rPr lang="zh-CN" altLang="en-US" sz="1300">
                          <a:solidFill>
                            <a:srgbClr val="333333"/>
                          </a:solidFill>
                          <a:effectLst/>
                          <a:latin typeface="微软雅黑" panose="020B0503020204020204" pitchFamily="34" charset="-122"/>
                          <a:ea typeface="微软雅黑" panose="020B0503020204020204" pitchFamily="34" charset="-122"/>
                        </a:rPr>
                        <a:t>创作者之外的其他撰稿人和贡献者，如插图绘制者、编辑等。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888029161"/>
                  </a:ext>
                </a:extLst>
              </a:tr>
              <a:tr h="223240">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Date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日期</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资源生存周期中的一些事件的相关时间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80817008"/>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Type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类型</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资源所属的类别，包括种类、体裁、作品级别等描述性术语。</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19761176"/>
                  </a:ext>
                </a:extLst>
              </a:tr>
              <a:tr h="426440">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Format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格式</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资源的物理或数字表现，可包括媒体类型或资源容量，可用于限定资源显示或操作所需要的软件、硬件或其他设备，容量表示数据所占的空间大小等。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08825149"/>
                  </a:ext>
                </a:extLst>
              </a:tr>
              <a:tr h="426440">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Identifier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标识符</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资源的唯一标识，如</a:t>
                      </a:r>
                      <a:r>
                        <a:rPr lang="en-US" altLang="zh-CN" sz="1300">
                          <a:solidFill>
                            <a:srgbClr val="333333"/>
                          </a:solidFill>
                          <a:effectLst/>
                          <a:latin typeface="微软雅黑" panose="020B0503020204020204" pitchFamily="34" charset="-122"/>
                          <a:ea typeface="微软雅黑" panose="020B0503020204020204" pitchFamily="34" charset="-122"/>
                        </a:rPr>
                        <a:t>URI</a:t>
                      </a:r>
                      <a:r>
                        <a:rPr lang="zh-CN" altLang="en-US" sz="1300">
                          <a:solidFill>
                            <a:srgbClr val="333333"/>
                          </a:solidFill>
                          <a:effectLst/>
                          <a:latin typeface="微软雅黑" panose="020B0503020204020204" pitchFamily="34" charset="-122"/>
                          <a:ea typeface="微软雅黑" panose="020B0503020204020204" pitchFamily="34" charset="-122"/>
                        </a:rPr>
                        <a:t>（</a:t>
                      </a:r>
                      <a:r>
                        <a:rPr lang="zh-CN" altLang="en-US" sz="1300" u="none" strike="noStrike">
                          <a:solidFill>
                            <a:srgbClr val="136EC2"/>
                          </a:solidFill>
                          <a:effectLst/>
                          <a:latin typeface="微软雅黑" panose="020B0503020204020204" pitchFamily="34" charset="-122"/>
                          <a:ea typeface="微软雅黑" panose="020B0503020204020204" pitchFamily="34" charset="-122"/>
                          <a:hlinkClick r:id="rId4"/>
                        </a:rPr>
                        <a:t>统一资源标识符</a:t>
                      </a:r>
                      <a:r>
                        <a:rPr lang="zh-CN" altLang="en-US" sz="1300">
                          <a:solidFill>
                            <a:srgbClr val="333333"/>
                          </a:solidFill>
                          <a:effectLst/>
                          <a:latin typeface="微软雅黑" panose="020B0503020204020204" pitchFamily="34" charset="-122"/>
                          <a:ea typeface="微软雅黑" panose="020B0503020204020204" pitchFamily="34" charset="-122"/>
                        </a:rPr>
                        <a:t>）、</a:t>
                      </a:r>
                      <a:r>
                        <a:rPr lang="en-US" altLang="zh-CN" sz="1300" u="none" strike="noStrike">
                          <a:solidFill>
                            <a:srgbClr val="136EC2"/>
                          </a:solidFill>
                          <a:effectLst/>
                          <a:latin typeface="微软雅黑" panose="020B0503020204020204" pitchFamily="34" charset="-122"/>
                          <a:ea typeface="微软雅黑" panose="020B0503020204020204" pitchFamily="34" charset="-122"/>
                          <a:hlinkClick r:id="rId5"/>
                        </a:rPr>
                        <a:t>URL</a:t>
                      </a:r>
                      <a:r>
                        <a:rPr lang="zh-CN" altLang="en-US" sz="1300">
                          <a:solidFill>
                            <a:srgbClr val="333333"/>
                          </a:solidFill>
                          <a:effectLst/>
                          <a:latin typeface="微软雅黑" panose="020B0503020204020204" pitchFamily="34" charset="-122"/>
                          <a:ea typeface="微软雅黑" panose="020B0503020204020204" pitchFamily="34" charset="-122"/>
                        </a:rPr>
                        <a:t>（统一资源定位符）、</a:t>
                      </a:r>
                      <a:r>
                        <a:rPr lang="en-US" altLang="zh-CN" sz="1300">
                          <a:solidFill>
                            <a:srgbClr val="333333"/>
                          </a:solidFill>
                          <a:effectLst/>
                          <a:latin typeface="微软雅黑" panose="020B0503020204020204" pitchFamily="34" charset="-122"/>
                          <a:ea typeface="微软雅黑" panose="020B0503020204020204" pitchFamily="34" charset="-122"/>
                        </a:rPr>
                        <a:t>DoI</a:t>
                      </a:r>
                      <a:r>
                        <a:rPr lang="zh-CN" altLang="en-US" sz="1300">
                          <a:solidFill>
                            <a:srgbClr val="333333"/>
                          </a:solidFill>
                          <a:effectLst/>
                          <a:latin typeface="微软雅黑" panose="020B0503020204020204" pitchFamily="34" charset="-122"/>
                          <a:ea typeface="微软雅黑" panose="020B0503020204020204" pitchFamily="34" charset="-122"/>
                        </a:rPr>
                        <a:t>（数字对象标识符）、</a:t>
                      </a:r>
                      <a:r>
                        <a:rPr lang="en-US" altLang="zh-CN" sz="1300">
                          <a:solidFill>
                            <a:srgbClr val="333333"/>
                          </a:solidFill>
                          <a:effectLst/>
                          <a:latin typeface="微软雅黑" panose="020B0503020204020204" pitchFamily="34" charset="-122"/>
                          <a:ea typeface="微软雅黑" panose="020B0503020204020204" pitchFamily="34" charset="-122"/>
                        </a:rPr>
                        <a:t>ISBN</a:t>
                      </a:r>
                      <a:r>
                        <a:rPr lang="zh-CN" altLang="en-US" sz="1300">
                          <a:solidFill>
                            <a:srgbClr val="333333"/>
                          </a:solidFill>
                          <a:effectLst/>
                          <a:latin typeface="微软雅黑" panose="020B0503020204020204" pitchFamily="34" charset="-122"/>
                          <a:ea typeface="微软雅黑" panose="020B0503020204020204" pitchFamily="34" charset="-122"/>
                        </a:rPr>
                        <a:t>（国际标准书号）、</a:t>
                      </a:r>
                      <a:r>
                        <a:rPr lang="en-US" altLang="zh-CN" sz="1300">
                          <a:solidFill>
                            <a:srgbClr val="333333"/>
                          </a:solidFill>
                          <a:effectLst/>
                          <a:latin typeface="微软雅黑" panose="020B0503020204020204" pitchFamily="34" charset="-122"/>
                          <a:ea typeface="微软雅黑" panose="020B0503020204020204" pitchFamily="34" charset="-122"/>
                        </a:rPr>
                        <a:t>ISSN</a:t>
                      </a:r>
                      <a:r>
                        <a:rPr lang="zh-CN" altLang="en-US" sz="1300">
                          <a:solidFill>
                            <a:srgbClr val="333333"/>
                          </a:solidFill>
                          <a:effectLst/>
                          <a:latin typeface="微软雅黑" panose="020B0503020204020204" pitchFamily="34" charset="-122"/>
                          <a:ea typeface="微软雅黑" panose="020B0503020204020204" pitchFamily="34" charset="-122"/>
                        </a:rPr>
                        <a:t>（国际标准刊号）等。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17528000"/>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Language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语种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描述资源知识内容的语种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446699545"/>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Source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来源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对当前资源来源的参照。</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48788661"/>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Relation</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关联</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与其他资源的索引关系，用标识系统来标引参考的相关资源。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800380985"/>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Coverage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覆盖范围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资源应用的范围，包括空间位置（地名或地理坐标）、时代（年代、</a:t>
                      </a:r>
                      <a:r>
                        <a:rPr lang="en-US" altLang="zh-CN" sz="1300">
                          <a:solidFill>
                            <a:srgbClr val="333333"/>
                          </a:solidFill>
                          <a:effectLst/>
                          <a:latin typeface="微软雅黑" panose="020B0503020204020204" pitchFamily="34" charset="-122"/>
                          <a:ea typeface="微软雅黑" panose="020B0503020204020204" pitchFamily="34" charset="-122"/>
                        </a:rPr>
                        <a:t>Et</a:t>
                      </a:r>
                      <a:r>
                        <a:rPr lang="zh-CN" altLang="en-US" sz="1300">
                          <a:solidFill>
                            <a:srgbClr val="333333"/>
                          </a:solidFill>
                          <a:effectLst/>
                          <a:latin typeface="微软雅黑" panose="020B0503020204020204" pitchFamily="34" charset="-122"/>
                          <a:ea typeface="微软雅黑" panose="020B0503020204020204" pitchFamily="34" charset="-122"/>
                        </a:rPr>
                        <a:t>期或日期范围）或权限范围。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706932238"/>
                  </a:ext>
                </a:extLst>
              </a:tr>
              <a:tr h="244473">
                <a:tc>
                  <a:txBody>
                    <a:bodyPr/>
                    <a:lstStyle/>
                    <a:p>
                      <a:pPr algn="l"/>
                      <a:r>
                        <a:rPr lang="en-US" sz="1300">
                          <a:solidFill>
                            <a:srgbClr val="333333"/>
                          </a:solidFill>
                          <a:effectLst/>
                          <a:latin typeface="微软雅黑" panose="020B0503020204020204" pitchFamily="34" charset="-122"/>
                          <a:ea typeface="微软雅黑" panose="020B0503020204020204" pitchFamily="34" charset="-122"/>
                        </a:rPr>
                        <a:t>Rights</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latin typeface="微软雅黑" panose="020B0503020204020204" pitchFamily="34" charset="-122"/>
                          <a:ea typeface="微软雅黑" panose="020B0503020204020204" pitchFamily="34" charset="-122"/>
                        </a:rPr>
                        <a:t>权限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dirty="0">
                          <a:solidFill>
                            <a:srgbClr val="333333"/>
                          </a:solidFill>
                          <a:effectLst/>
                          <a:latin typeface="微软雅黑" panose="020B0503020204020204" pitchFamily="34" charset="-122"/>
                          <a:ea typeface="微软雅黑" panose="020B0503020204020204" pitchFamily="34" charset="-122"/>
                        </a:rPr>
                        <a:t>使用资源的权限信息，它包括</a:t>
                      </a:r>
                      <a:r>
                        <a:rPr lang="zh-CN" altLang="en-US" sz="1300" u="none" strike="noStrike" dirty="0">
                          <a:solidFill>
                            <a:srgbClr val="136EC2"/>
                          </a:solidFill>
                          <a:effectLst/>
                          <a:latin typeface="微软雅黑" panose="020B0503020204020204" pitchFamily="34" charset="-122"/>
                          <a:ea typeface="微软雅黑" panose="020B0503020204020204" pitchFamily="34" charset="-122"/>
                          <a:hlinkClick r:id="rId6"/>
                        </a:rPr>
                        <a:t>知识产权</a:t>
                      </a:r>
                      <a:r>
                        <a:rPr lang="zh-CN" altLang="en-US" sz="1300" dirty="0">
                          <a:solidFill>
                            <a:srgbClr val="333333"/>
                          </a:solidFill>
                          <a:effectLst/>
                          <a:latin typeface="微软雅黑" panose="020B0503020204020204" pitchFamily="34" charset="-122"/>
                          <a:ea typeface="微软雅黑" panose="020B0503020204020204" pitchFamily="34" charset="-122"/>
                        </a:rPr>
                        <a:t>、</a:t>
                      </a:r>
                      <a:r>
                        <a:rPr lang="zh-CN" altLang="en-US" sz="1300" u="none" strike="noStrike" dirty="0">
                          <a:solidFill>
                            <a:srgbClr val="136EC2"/>
                          </a:solidFill>
                          <a:effectLst/>
                          <a:latin typeface="微软雅黑" panose="020B0503020204020204" pitchFamily="34" charset="-122"/>
                          <a:ea typeface="微软雅黑" panose="020B0503020204020204" pitchFamily="34" charset="-122"/>
                          <a:hlinkClick r:id="rId7"/>
                        </a:rPr>
                        <a:t>著作权</a:t>
                      </a:r>
                      <a:r>
                        <a:rPr lang="zh-CN" altLang="en-US" sz="1300" dirty="0">
                          <a:solidFill>
                            <a:srgbClr val="333333"/>
                          </a:solidFill>
                          <a:effectLst/>
                          <a:latin typeface="微软雅黑" panose="020B0503020204020204" pitchFamily="34" charset="-122"/>
                          <a:ea typeface="微软雅黑" panose="020B0503020204020204" pitchFamily="34" charset="-122"/>
                        </a:rPr>
                        <a:t>和各种拥有权。如果没有此项，则表明放弃上述</a:t>
                      </a:r>
                      <a:r>
                        <a:rPr lang="zh-CN" altLang="en-US" sz="1300" u="none" strike="noStrike" dirty="0">
                          <a:solidFill>
                            <a:srgbClr val="136EC2"/>
                          </a:solidFill>
                          <a:effectLst/>
                          <a:latin typeface="微软雅黑" panose="020B0503020204020204" pitchFamily="34" charset="-122"/>
                          <a:ea typeface="微软雅黑" panose="020B0503020204020204" pitchFamily="34" charset="-122"/>
                          <a:hlinkClick r:id="rId8"/>
                        </a:rPr>
                        <a:t>权力</a:t>
                      </a:r>
                      <a:r>
                        <a:rPr lang="zh-CN" altLang="en-US" sz="1300" dirty="0">
                          <a:solidFill>
                            <a:srgbClr val="333333"/>
                          </a:solidFill>
                          <a:effectLst/>
                          <a:latin typeface="微软雅黑" panose="020B0503020204020204" pitchFamily="34" charset="-122"/>
                          <a:ea typeface="微软雅黑" panose="020B0503020204020204" pitchFamily="34" charset="-122"/>
                        </a:rPr>
                        <a: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625347077"/>
                  </a:ext>
                </a:extLst>
              </a:tr>
            </a:tbl>
          </a:graphicData>
        </a:graphic>
      </p:graphicFrame>
    </p:spTree>
    <p:extLst>
      <p:ext uri="{BB962C8B-B14F-4D97-AF65-F5344CB8AC3E}">
        <p14:creationId xmlns:p14="http://schemas.microsoft.com/office/powerpoint/2010/main" val="866965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4281939" cy="502764"/>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srgbClr val="2E2B25"/>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928170" y="1123196"/>
            <a:ext cx="104316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MARC </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元数据概述</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Rectangle 3">
            <a:extLst>
              <a:ext uri="{FF2B5EF4-FFF2-40B4-BE49-F238E27FC236}">
                <a16:creationId xmlns:a16="http://schemas.microsoft.com/office/drawing/2014/main" id="{DACEDA44-3844-43A8-B34D-D0A4C5F8D683}"/>
              </a:ext>
            </a:extLst>
          </p:cNvPr>
          <p:cNvSpPr>
            <a:spLocks noChangeArrowheads="1"/>
          </p:cNvSpPr>
          <p:nvPr/>
        </p:nvSpPr>
        <p:spPr bwMode="auto">
          <a:xfrm>
            <a:off x="1014716" y="1834536"/>
            <a:ext cx="5465597" cy="444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latinLnBrk="1" hangingPunct="1">
              <a:lnSpc>
                <a:spcPct val="140000"/>
              </a:lnSpc>
            </a:pPr>
            <a:r>
              <a:rPr kumimoji="1" lang="zh-CN" altLang="en-US" sz="2000" dirty="0">
                <a:latin typeface="微软雅黑" panose="020B0503020204020204" pitchFamily="34" charset="-122"/>
                <a:ea typeface="微软雅黑" panose="020B0503020204020204" pitchFamily="34" charset="-122"/>
                <a:sym typeface="Calibri" pitchFamily="34" charset="0"/>
              </a:rPr>
              <a:t>当拿着数据光盘去入库归档的时候，管理员要求填写一张关于要入库数据的表格，以便于管理和查阅。</a:t>
            </a:r>
            <a:endParaRPr kumimoji="1" lang="en-US" altLang="zh-CN" sz="2000" dirty="0">
              <a:latin typeface="微软雅黑" panose="020B0503020204020204" pitchFamily="34" charset="-122"/>
              <a:ea typeface="微软雅黑" panose="020B0503020204020204" pitchFamily="34" charset="-122"/>
              <a:sym typeface="Calibri" pitchFamily="34" charset="0"/>
            </a:endParaRPr>
          </a:p>
          <a:p>
            <a:pPr algn="just" eaLnBrk="1" latinLnBrk="1" hangingPunct="1">
              <a:lnSpc>
                <a:spcPct val="140000"/>
              </a:lnSpc>
            </a:pPr>
            <a:endParaRPr kumimoji="1" lang="en-US" altLang="zh-CN" sz="2000" dirty="0">
              <a:latin typeface="微软雅黑" panose="020B0503020204020204" pitchFamily="34" charset="-122"/>
              <a:ea typeface="微软雅黑" panose="020B0503020204020204" pitchFamily="34" charset="-122"/>
              <a:sym typeface="Calibri" pitchFamily="34" charset="0"/>
            </a:endParaRPr>
          </a:p>
          <a:p>
            <a:pPr algn="just" eaLnBrk="1" latinLnBrk="1" hangingPunct="1">
              <a:lnSpc>
                <a:spcPct val="140000"/>
              </a:lnSpc>
            </a:pPr>
            <a:r>
              <a:rPr kumimoji="1" lang="zh-CN" altLang="en-US" sz="2000" dirty="0">
                <a:latin typeface="微软雅黑" panose="020B0503020204020204" pitchFamily="34" charset="-122"/>
                <a:ea typeface="微软雅黑" panose="020B0503020204020204" pitchFamily="34" charset="-122"/>
                <a:sym typeface="Calibri" pitchFamily="34" charset="0"/>
              </a:rPr>
              <a:t>填好这张关于要入库光盘的表格，就是这张光盘中数据的元数据！</a:t>
            </a:r>
          </a:p>
          <a:p>
            <a:pPr algn="just" eaLnBrk="1" latinLnBrk="1" hangingPunct="1">
              <a:lnSpc>
                <a:spcPct val="140000"/>
              </a:lnSpc>
            </a:pPr>
            <a:endParaRPr kumimoji="1" lang="en-US" altLang="zh-CN" sz="2400" dirty="0">
              <a:latin typeface="微软雅黑" panose="020B0503020204020204" pitchFamily="34" charset="-122"/>
              <a:ea typeface="微软雅黑" panose="020B0503020204020204" pitchFamily="34" charset="-122"/>
              <a:sym typeface="Calibri" pitchFamily="34" charset="0"/>
            </a:endParaRPr>
          </a:p>
          <a:p>
            <a:pPr algn="just" eaLnBrk="1" latinLnBrk="1" hangingPunct="1">
              <a:lnSpc>
                <a:spcPct val="140000"/>
              </a:lnSpc>
            </a:pPr>
            <a:r>
              <a:rPr kumimoji="1" lang="zh-CN" altLang="en-US" sz="2000" dirty="0">
                <a:latin typeface="微软雅黑" panose="020B0503020204020204" pitchFamily="34" charset="-122"/>
                <a:ea typeface="微软雅黑" panose="020B0503020204020204" pitchFamily="34" charset="-122"/>
                <a:sym typeface="Calibri" pitchFamily="34" charset="0"/>
              </a:rPr>
              <a:t>而这一张表格所规定的要填写的内容（以及填写规定），就可以看作是这个单位内部的“元数据标准”！</a:t>
            </a:r>
          </a:p>
        </p:txBody>
      </p:sp>
      <p:pic>
        <p:nvPicPr>
          <p:cNvPr id="3" name="图片 2">
            <a:extLst>
              <a:ext uri="{FF2B5EF4-FFF2-40B4-BE49-F238E27FC236}">
                <a16:creationId xmlns:a16="http://schemas.microsoft.com/office/drawing/2014/main" id="{4E5BD825-97C6-4D10-B31D-38DFC2FEB0F9}"/>
              </a:ext>
            </a:extLst>
          </p:cNvPr>
          <p:cNvPicPr>
            <a:picLocks noChangeAspect="1"/>
          </p:cNvPicPr>
          <p:nvPr/>
        </p:nvPicPr>
        <p:blipFill>
          <a:blip r:embed="rId4"/>
          <a:stretch>
            <a:fillRect/>
          </a:stretch>
        </p:blipFill>
        <p:spPr>
          <a:xfrm>
            <a:off x="6617293" y="531689"/>
            <a:ext cx="4145639" cy="5834378"/>
          </a:xfrm>
          <a:prstGeom prst="rect">
            <a:avLst/>
          </a:prstGeom>
        </p:spPr>
      </p:pic>
    </p:spTree>
    <p:extLst>
      <p:ext uri="{BB962C8B-B14F-4D97-AF65-F5344CB8AC3E}">
        <p14:creationId xmlns:p14="http://schemas.microsoft.com/office/powerpoint/2010/main" val="656140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4281939" cy="502764"/>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srgbClr val="2E2B25"/>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928170" y="1123196"/>
            <a:ext cx="104316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MARC </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元数据概述</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Rectangle 4">
            <a:extLst>
              <a:ext uri="{FF2B5EF4-FFF2-40B4-BE49-F238E27FC236}">
                <a16:creationId xmlns:a16="http://schemas.microsoft.com/office/drawing/2014/main" id="{DCD1F5DB-6529-4188-AFFE-22FFD8CF4DC3}"/>
              </a:ext>
            </a:extLst>
          </p:cNvPr>
          <p:cNvSpPr>
            <a:spLocks noChangeArrowheads="1"/>
          </p:cNvSpPr>
          <p:nvPr/>
        </p:nvSpPr>
        <p:spPr bwMode="auto">
          <a:xfrm>
            <a:off x="4583115" y="3958682"/>
            <a:ext cx="54006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latinLnBrk="1" hangingPunct="1"/>
            <a:r>
              <a:rPr kumimoji="1" lang="zh-CN" altLang="en-US" sz="2000" b="1" dirty="0">
                <a:latin typeface="微软雅黑" panose="020B0503020204020204" pitchFamily="34" charset="-122"/>
                <a:ea typeface="微软雅黑" panose="020B0503020204020204" pitchFamily="34" charset="-122"/>
                <a:sym typeface="Calibri" pitchFamily="34" charset="0"/>
              </a:rPr>
              <a:t>这张表格每填写好一张，就可以录入成为元数据库中的一条元数据记录：</a:t>
            </a:r>
          </a:p>
        </p:txBody>
      </p:sp>
      <p:sp>
        <p:nvSpPr>
          <p:cNvPr id="15" name="Rectangle 5">
            <a:extLst>
              <a:ext uri="{FF2B5EF4-FFF2-40B4-BE49-F238E27FC236}">
                <a16:creationId xmlns:a16="http://schemas.microsoft.com/office/drawing/2014/main" id="{16FDC9CE-45F9-4E20-9EDD-CFAED0F1B2DD}"/>
              </a:ext>
            </a:extLst>
          </p:cNvPr>
          <p:cNvSpPr>
            <a:spLocks noChangeArrowheads="1"/>
          </p:cNvSpPr>
          <p:nvPr/>
        </p:nvSpPr>
        <p:spPr bwMode="auto">
          <a:xfrm>
            <a:off x="4583115" y="1826064"/>
            <a:ext cx="54006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latinLnBrk="1" hangingPunct="1"/>
            <a:r>
              <a:rPr kumimoji="1" lang="zh-CN" altLang="en-US" sz="2000" b="1" dirty="0">
                <a:latin typeface="微软雅黑" panose="020B0503020204020204" pitchFamily="34" charset="-122"/>
                <a:ea typeface="微软雅黑" panose="020B0503020204020204" pitchFamily="34" charset="-122"/>
                <a:sym typeface="Calibri" pitchFamily="34" charset="0"/>
              </a:rPr>
              <a:t>我们把这张表格中所规定填写的项目，作为一个一个的属性字段，可以建立一个</a:t>
            </a:r>
            <a:r>
              <a:rPr kumimoji="1" lang="zh-CN" altLang="en-US" sz="2000" b="1" dirty="0">
                <a:solidFill>
                  <a:srgbClr val="C00000"/>
                </a:solidFill>
                <a:latin typeface="微软雅黑" panose="020B0503020204020204" pitchFamily="34" charset="-122"/>
                <a:ea typeface="微软雅黑" panose="020B0503020204020204" pitchFamily="34" charset="-122"/>
                <a:sym typeface="Calibri" pitchFamily="34" charset="0"/>
              </a:rPr>
              <a:t>元数据库</a:t>
            </a:r>
            <a:r>
              <a:rPr kumimoji="1" lang="zh-CN" altLang="en-US" sz="2000" b="1" dirty="0">
                <a:latin typeface="微软雅黑" panose="020B0503020204020204" pitchFamily="34" charset="-122"/>
                <a:ea typeface="微软雅黑" panose="020B0503020204020204" pitchFamily="34" charset="-122"/>
                <a:sym typeface="Calibri" pitchFamily="34" charset="0"/>
              </a:rPr>
              <a:t>：</a:t>
            </a:r>
          </a:p>
        </p:txBody>
      </p:sp>
      <p:grpSp>
        <p:nvGrpSpPr>
          <p:cNvPr id="16" name="Group 6">
            <a:extLst>
              <a:ext uri="{FF2B5EF4-FFF2-40B4-BE49-F238E27FC236}">
                <a16:creationId xmlns:a16="http://schemas.microsoft.com/office/drawing/2014/main" id="{658F42C4-791C-405D-8BED-87D8F7B8BFE6}"/>
              </a:ext>
            </a:extLst>
          </p:cNvPr>
          <p:cNvGrpSpPr>
            <a:grpSpLocks/>
          </p:cNvGrpSpPr>
          <p:nvPr/>
        </p:nvGrpSpPr>
        <p:grpSpPr bwMode="auto">
          <a:xfrm>
            <a:off x="4583115" y="2966916"/>
            <a:ext cx="5761038" cy="558800"/>
            <a:chOff x="2018" y="1979"/>
            <a:chExt cx="3629" cy="352"/>
          </a:xfrm>
        </p:grpSpPr>
        <p:pic>
          <p:nvPicPr>
            <p:cNvPr id="17" name="Picture 7">
              <a:extLst>
                <a:ext uri="{FF2B5EF4-FFF2-40B4-BE49-F238E27FC236}">
                  <a16:creationId xmlns:a16="http://schemas.microsoft.com/office/drawing/2014/main" id="{9AF1CCB2-3883-42D7-93DB-16CDD4AE6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 y="1979"/>
              <a:ext cx="317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8">
              <a:extLst>
                <a:ext uri="{FF2B5EF4-FFF2-40B4-BE49-F238E27FC236}">
                  <a16:creationId xmlns:a16="http://schemas.microsoft.com/office/drawing/2014/main" id="{F32765AD-6DF1-4067-80B9-4398F7FF6143}"/>
                </a:ext>
              </a:extLst>
            </p:cNvPr>
            <p:cNvSpPr>
              <a:spLocks noChangeArrowheads="1"/>
            </p:cNvSpPr>
            <p:nvPr/>
          </p:nvSpPr>
          <p:spPr bwMode="auto">
            <a:xfrm>
              <a:off x="2018" y="1979"/>
              <a:ext cx="408"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8 w 21600"/>
                <a:gd name="T13" fmla="*/ 5434 h 21600"/>
                <a:gd name="T14" fmla="*/ 18900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lumMod val="60000"/>
                <a:lumOff val="40000"/>
              </a:schemeClr>
            </a:solidFill>
            <a:ln w="9525">
              <a:noFill/>
              <a:miter lim="800000"/>
              <a:headEnd/>
              <a:tailEnd/>
            </a:ln>
          </p:spPr>
          <p:txBody>
            <a:bodyPr wrap="none" anchor="ctr"/>
            <a:lstStyle/>
            <a:p>
              <a:endParaRPr lang="zh-CN" altLang="en-US"/>
            </a:p>
          </p:txBody>
        </p:sp>
      </p:grpSp>
      <p:grpSp>
        <p:nvGrpSpPr>
          <p:cNvPr id="19" name="Group 9">
            <a:extLst>
              <a:ext uri="{FF2B5EF4-FFF2-40B4-BE49-F238E27FC236}">
                <a16:creationId xmlns:a16="http://schemas.microsoft.com/office/drawing/2014/main" id="{FA10AE4F-10CA-4D12-813D-4176EDF47661}"/>
              </a:ext>
            </a:extLst>
          </p:cNvPr>
          <p:cNvGrpSpPr>
            <a:grpSpLocks/>
          </p:cNvGrpSpPr>
          <p:nvPr/>
        </p:nvGrpSpPr>
        <p:grpSpPr bwMode="auto">
          <a:xfrm>
            <a:off x="4583115" y="5099533"/>
            <a:ext cx="5761038" cy="684212"/>
            <a:chOff x="2018" y="3181"/>
            <a:chExt cx="3629" cy="431"/>
          </a:xfrm>
        </p:grpSpPr>
        <p:pic>
          <p:nvPicPr>
            <p:cNvPr id="20" name="Picture 10">
              <a:extLst>
                <a:ext uri="{FF2B5EF4-FFF2-40B4-BE49-F238E27FC236}">
                  <a16:creationId xmlns:a16="http://schemas.microsoft.com/office/drawing/2014/main" id="{4005FAD1-8215-4D79-A178-3B00C2835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 y="3181"/>
              <a:ext cx="3175"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11">
              <a:extLst>
                <a:ext uri="{FF2B5EF4-FFF2-40B4-BE49-F238E27FC236}">
                  <a16:creationId xmlns:a16="http://schemas.microsoft.com/office/drawing/2014/main" id="{A039BEB2-3039-40F8-87AC-76D2AE196E0B}"/>
                </a:ext>
              </a:extLst>
            </p:cNvPr>
            <p:cNvSpPr>
              <a:spLocks noChangeArrowheads="1"/>
            </p:cNvSpPr>
            <p:nvPr/>
          </p:nvSpPr>
          <p:spPr bwMode="auto">
            <a:xfrm>
              <a:off x="2018" y="3249"/>
              <a:ext cx="408"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8 w 21600"/>
                <a:gd name="T13" fmla="*/ 5434 h 21600"/>
                <a:gd name="T14" fmla="*/ 18900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lumMod val="60000"/>
                <a:lumOff val="40000"/>
              </a:schemeClr>
            </a:solidFill>
            <a:ln w="9525">
              <a:noFill/>
              <a:miter lim="800000"/>
              <a:headEnd/>
              <a:tailEnd/>
            </a:ln>
          </p:spPr>
          <p:txBody>
            <a:bodyPr wrap="none" anchor="ctr"/>
            <a:lstStyle/>
            <a:p>
              <a:endParaRPr lang="zh-CN" altLang="en-US"/>
            </a:p>
          </p:txBody>
        </p:sp>
      </p:grpSp>
      <p:pic>
        <p:nvPicPr>
          <p:cNvPr id="22" name="Picture 2" descr="https://timgsa.baidu.com/timg?image&amp;quality=80&amp;size=b9999_10000&amp;sec=1535728574909&amp;di=6002d208bb898ec0575d7fd96ceb48b3&amp;imgtype=0&amp;src=http%3A%2F%2Fpic.chinawenben.com%2Fupload%2F1_j7375xk7xbaj1d1a3vxj5drj.jpg">
            <a:extLst>
              <a:ext uri="{FF2B5EF4-FFF2-40B4-BE49-F238E27FC236}">
                <a16:creationId xmlns:a16="http://schemas.microsoft.com/office/drawing/2014/main" id="{B90AAADE-2E59-4897-BBE8-AF0D153010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80" y="1788508"/>
            <a:ext cx="3174819" cy="446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68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4281939" cy="502764"/>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srgbClr val="2E2B25"/>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928170" y="1123196"/>
            <a:ext cx="10431672"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世界电影数据库</a:t>
            </a: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IMDB</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CB229D00-F34B-4FF7-AD7C-3D45EF1DA179}"/>
              </a:ext>
            </a:extLst>
          </p:cNvPr>
          <p:cNvSpPr txBox="1"/>
          <p:nvPr/>
        </p:nvSpPr>
        <p:spPr>
          <a:xfrm>
            <a:off x="887896" y="1901134"/>
            <a:ext cx="9528313" cy="1846146"/>
          </a:xfrm>
          <a:prstGeom prst="rect">
            <a:avLst/>
          </a:prstGeom>
          <a:noFill/>
        </p:spPr>
        <p:txBody>
          <a:bodyPr wrap="square">
            <a:spAutoFit/>
          </a:bodyPr>
          <a:lstStyle/>
          <a:p>
            <a:pPr marL="91440" marR="0" lvl="0" indent="-91440" algn="just" defTabSz="914400" rtl="0" eaLnBrk="1" fontAlgn="auto" latinLnBrk="0" hangingPunct="1">
              <a:lnSpc>
                <a:spcPct val="200000"/>
              </a:lnSpc>
              <a:spcBef>
                <a:spcPts val="1200"/>
              </a:spcBef>
              <a:spcAft>
                <a:spcPts val="200"/>
              </a:spcAft>
              <a:buClr>
                <a:srgbClr val="E48312"/>
              </a:buClr>
              <a:buSzPct val="100000"/>
              <a:buFont typeface="Calibri" panose="020F0502020204030204" pitchFamily="34" charset="0"/>
              <a:buChar char=" "/>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在电影数据库</a:t>
            </a:r>
            <a:r>
              <a:rPr kumimoji="0" lang="en-US" altLang="zh-CN" sz="2000" b="0" i="0" u="sng"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hlinkClick r:id="rId4"/>
              </a:rPr>
              <a:t>IMDB</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上可以查到每一部电影的信息。</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IMDB</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本身也定义了一套元数据，用来描述每一部电影。下面是它的一级元数据，每一级下面又列出了二级元数据，总共加起来，可以从</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多个方面刻画一部电影：</a:t>
            </a:r>
          </a:p>
        </p:txBody>
      </p:sp>
      <p:pic>
        <p:nvPicPr>
          <p:cNvPr id="3" name="图片 2">
            <a:extLst>
              <a:ext uri="{FF2B5EF4-FFF2-40B4-BE49-F238E27FC236}">
                <a16:creationId xmlns:a16="http://schemas.microsoft.com/office/drawing/2014/main" id="{DED96F1B-6E9C-41A4-AB9A-44BB78C79E87}"/>
              </a:ext>
            </a:extLst>
          </p:cNvPr>
          <p:cNvPicPr>
            <a:picLocks noChangeAspect="1"/>
          </p:cNvPicPr>
          <p:nvPr/>
        </p:nvPicPr>
        <p:blipFill>
          <a:blip r:embed="rId5"/>
          <a:stretch>
            <a:fillRect/>
          </a:stretch>
        </p:blipFill>
        <p:spPr>
          <a:xfrm>
            <a:off x="1077730" y="4213595"/>
            <a:ext cx="9433481" cy="1322500"/>
          </a:xfrm>
          <a:prstGeom prst="rect">
            <a:avLst/>
          </a:prstGeom>
        </p:spPr>
      </p:pic>
    </p:spTree>
    <p:extLst>
      <p:ext uri="{BB962C8B-B14F-4D97-AF65-F5344CB8AC3E}">
        <p14:creationId xmlns:p14="http://schemas.microsoft.com/office/powerpoint/2010/main" val="157694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5102725" cy="5683159"/>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元数据的结构</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HTML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到</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p>
          <a:p>
            <a:pPr marR="0" lvl="0" algn="just" defTabSz="457200" rtl="0" eaLnBrk="1" fontAlgn="auto" latinLnBrk="1"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超文本标记语言</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(Hyper Text Markup Language)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不是一种编程语言，而是一种标记语言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(markup language)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，它的结构包括“头”部分和“主体”部分，其中“头”部提供关于网页的信息，“主体”部分提供网页的具体内容。</a:t>
            </a:r>
          </a:p>
          <a:p>
            <a:pPr marR="0" lvl="0" algn="just" defTabSz="457200" rtl="0" eaLnBrk="1" fontAlgn="auto" latinLnBrk="0" hangingPunct="1">
              <a:lnSpc>
                <a:spcPct val="150000"/>
              </a:lnSpc>
              <a:spcBef>
                <a:spcPts val="0"/>
              </a:spcBef>
              <a:spcAft>
                <a:spcPts val="0"/>
              </a:spcAft>
              <a:buClrTx/>
              <a:buSzTx/>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algn="just" defTabSz="457200" rtl="0" eaLnBrk="1" fontAlgn="auto" latinLnBrk="0" hangingPunct="1">
              <a:lnSpc>
                <a:spcPct val="150000"/>
              </a:lnSpc>
              <a:spcBef>
                <a:spcPts val="0"/>
              </a:spcBef>
              <a:spcAft>
                <a:spcPts val="0"/>
              </a:spcAft>
              <a:buClrTx/>
              <a:buSzTx/>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endParaRPr kumimoji="1"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8" name="表格 7">
            <a:extLst>
              <a:ext uri="{FF2B5EF4-FFF2-40B4-BE49-F238E27FC236}">
                <a16:creationId xmlns:a16="http://schemas.microsoft.com/office/drawing/2014/main" id="{67DF5FF7-BFEB-4F27-958A-DFC30E3CAA57}"/>
              </a:ext>
            </a:extLst>
          </p:cNvPr>
          <p:cNvGraphicFramePr>
            <a:graphicFrameLocks noGrp="1"/>
          </p:cNvGraphicFramePr>
          <p:nvPr>
            <p:extLst>
              <p:ext uri="{D42A27DB-BD31-4B8C-83A1-F6EECF244321}">
                <p14:modId xmlns:p14="http://schemas.microsoft.com/office/powerpoint/2010/main" val="2800029801"/>
              </p:ext>
            </p:extLst>
          </p:nvPr>
        </p:nvGraphicFramePr>
        <p:xfrm>
          <a:off x="6417245" y="2044978"/>
          <a:ext cx="5539528" cy="2768043"/>
        </p:xfrm>
        <a:graphic>
          <a:graphicData uri="http://schemas.openxmlformats.org/drawingml/2006/table">
            <a:tbl>
              <a:tblPr/>
              <a:tblGrid>
                <a:gridCol w="1338938">
                  <a:extLst>
                    <a:ext uri="{9D8B030D-6E8A-4147-A177-3AD203B41FA5}">
                      <a16:colId xmlns:a16="http://schemas.microsoft.com/office/drawing/2014/main" val="3918288483"/>
                    </a:ext>
                  </a:extLst>
                </a:gridCol>
                <a:gridCol w="4200590">
                  <a:extLst>
                    <a:ext uri="{9D8B030D-6E8A-4147-A177-3AD203B41FA5}">
                      <a16:colId xmlns:a16="http://schemas.microsoft.com/office/drawing/2014/main" val="1196167563"/>
                    </a:ext>
                  </a:extLst>
                </a:gridCol>
              </a:tblGrid>
              <a:tr h="333122">
                <a:tc>
                  <a:txBody>
                    <a:bodyPr/>
                    <a:lstStyle/>
                    <a:p>
                      <a:pPr algn="ctr"/>
                      <a:r>
                        <a:rPr lang="zh-CN" altLang="en-US" sz="18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标签</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ctr"/>
                      <a:r>
                        <a:rPr lang="zh-CN" altLang="en-US" sz="18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659741564"/>
                  </a:ext>
                </a:extLst>
              </a:tr>
              <a:tr h="333122">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&lt;head&gt;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定义了文档的信息</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360628075"/>
                  </a:ext>
                </a:extLst>
              </a:tr>
              <a:tr h="333122">
                <a:tc>
                  <a:txBody>
                    <a:bodyPr/>
                    <a:lstStyle/>
                    <a:p>
                      <a:pPr algn="l"/>
                      <a:r>
                        <a:rPr 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&lt;title&gt;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定义了文档的标题</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09735294"/>
                  </a:ext>
                </a:extLst>
              </a:tr>
              <a:tr h="399754">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&lt;base&gt;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定义了页面链接标签的默认链接地址</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886594547"/>
                  </a:ext>
                </a:extLst>
              </a:tr>
              <a:tr h="369557">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&lt;link&gt;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定义了一个文档和外部资源之间的关系</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91858731"/>
                  </a:ext>
                </a:extLst>
              </a:tr>
              <a:tr h="333122">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&lt;meta&gt;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a:t>
                      </a:r>
                      <a:r>
                        <a:rPr lang="en-US" altLang="zh-CN"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HTML</a:t>
                      </a:r>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文档中的元数据</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36784173"/>
                  </a:ext>
                </a:extLst>
              </a:tr>
              <a:tr h="333122">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&lt;script&gt;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定义了客户端的脚本文件</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55155392"/>
                  </a:ext>
                </a:extLst>
              </a:tr>
              <a:tr h="333122">
                <a:tc>
                  <a:txBody>
                    <a:bodyPr/>
                    <a:lstStyle/>
                    <a:p>
                      <a:pPr algn="l"/>
                      <a:r>
                        <a:rPr lang="en-US" sz="180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&lt;style&gt;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定义了</a:t>
                      </a:r>
                      <a:r>
                        <a:rPr lang="en-US"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HTML</a:t>
                      </a:r>
                      <a:r>
                        <a:rPr lang="zh-CN" alt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文档的样式文件</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33755713"/>
                  </a:ext>
                </a:extLst>
              </a:tr>
            </a:tbl>
          </a:graphicData>
        </a:graphic>
      </p:graphicFrame>
    </p:spTree>
    <p:extLst>
      <p:ext uri="{BB962C8B-B14F-4D97-AF65-F5344CB8AC3E}">
        <p14:creationId xmlns:p14="http://schemas.microsoft.com/office/powerpoint/2010/main" val="4241197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933143" cy="6052491"/>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元数据的结构</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HTML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到</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p>
          <a:p>
            <a:pPr marL="0" marR="0" lvl="0" indent="457200" algn="just" defTabSz="4572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eXtensible</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Markup Language</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，可扩展标记语言）是</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W3C</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（万维网联盟）于</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1998</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月发布的一种标准，是</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SGML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（通用标准标记语言）的一个简化子集。</a:t>
            </a:r>
          </a:p>
          <a:p>
            <a:pPr marL="0" marR="0" lvl="0" indent="457200" algn="just" defTabSz="4572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的数据存储格式不受显示格式制约，同时有效解决了</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HTML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无法表达数据内容等问题，自提出以来迅速得到程序开发方的欢迎。</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endParaRPr kumimoji="1"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11656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元数据：重新描述网络信息</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933143" cy="5621732"/>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元数据的结构</a:t>
            </a:r>
            <a:endParaRPr kumimoji="1"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HTML</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到</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1" lang="en-US" altLang="zh-CN"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的特点</a:t>
            </a:r>
            <a:endParaRPr kumimoji="1" lang="en-US" altLang="zh-CN"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lvl="1" indent="-457200">
              <a:lnSpc>
                <a:spcPct val="130000"/>
              </a:lnSpc>
              <a:buFont typeface="Wingdings" panose="05000000000000000000" pitchFamily="2" charset="2"/>
              <a:buChar char="ü"/>
            </a:pP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可拓展性：</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语言允许用户创建自己的文档类型定义，从而可以产生适合多种应用的“可扩展的”标志集；用户可以向核心的</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功能集增加样式、链接及参照能力。</a:t>
            </a:r>
          </a:p>
          <a:p>
            <a:pPr marL="914400" lvl="1" indent="-457200">
              <a:lnSpc>
                <a:spcPct val="130000"/>
              </a:lnSpc>
              <a:buFont typeface="Wingdings" panose="05000000000000000000" pitchFamily="2" charset="2"/>
              <a:buChar char="ü"/>
            </a:pP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可分析性：</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提供功能强大、灵活高效的表达数据内容的方法，且</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文档具有自解释性。</a:t>
            </a:r>
          </a:p>
          <a:p>
            <a:pPr marL="914400" lvl="1" indent="-457200">
              <a:lnSpc>
                <a:spcPct val="130000"/>
              </a:lnSpc>
              <a:buFont typeface="Wingdings" panose="05000000000000000000" pitchFamily="2" charset="2"/>
              <a:buChar char="ü"/>
            </a:pP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简单性：</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文档语音包括一个非常小的规则集，使得开发者可以根据它立即开始工作。</a:t>
            </a:r>
          </a:p>
          <a:p>
            <a:pPr marL="914400" lvl="1" indent="-457200">
              <a:lnSpc>
                <a:spcPct val="130000"/>
              </a:lnSpc>
              <a:buFont typeface="Wingdings" panose="05000000000000000000" pitchFamily="2" charset="2"/>
              <a:buChar char="ü"/>
            </a:pP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开放性：</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标准自身在</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web</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上是完全开放的，</a:t>
            </a:r>
            <a:r>
              <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1"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文档也是开放的。</a:t>
            </a:r>
            <a:endParaRPr kumimoji="1"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endParaRPr kumimoji="1"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81365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微软雅黑" panose="020B0503020204020204" pitchFamily="34" charset="-122"/>
                <a:ea typeface="微软雅黑" panose="020B0503020204020204" pitchFamily="34" charset="-122"/>
              </a:rPr>
              <a:t>五、知识组织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224743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矩形 9">
            <a:extLst>
              <a:ext uri="{FF2B5EF4-FFF2-40B4-BE49-F238E27FC236}">
                <a16:creationId xmlns:a16="http://schemas.microsoft.com/office/drawing/2014/main" id="{CE53F7CA-116C-8243-B0EF-95A5F7A68B4A}"/>
              </a:ext>
            </a:extLst>
          </p:cNvPr>
          <p:cNvSpPr/>
          <p:nvPr/>
        </p:nvSpPr>
        <p:spPr>
          <a:xfrm>
            <a:off x="0" y="4350413"/>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sz="2400"/>
          </a:p>
        </p:txBody>
      </p:sp>
      <p:grpSp>
        <p:nvGrpSpPr>
          <p:cNvPr id="6" name="组合 5">
            <a:extLst>
              <a:ext uri="{FF2B5EF4-FFF2-40B4-BE49-F238E27FC236}">
                <a16:creationId xmlns:a16="http://schemas.microsoft.com/office/drawing/2014/main" id="{69C3CC17-F1DC-FB48-9E7F-9F6B7967C3EB}"/>
              </a:ext>
            </a:extLst>
          </p:cNvPr>
          <p:cNvGrpSpPr/>
          <p:nvPr/>
        </p:nvGrpSpPr>
        <p:grpSpPr>
          <a:xfrm>
            <a:off x="719403" y="3786206"/>
            <a:ext cx="1159947" cy="1159761"/>
            <a:chOff x="980450" y="2839654"/>
            <a:chExt cx="869960" cy="869821"/>
          </a:xfrm>
        </p:grpSpPr>
        <p:grpSp>
          <p:nvGrpSpPr>
            <p:cNvPr id="78" name="组合 77">
              <a:extLst>
                <a:ext uri="{FF2B5EF4-FFF2-40B4-BE49-F238E27FC236}">
                  <a16:creationId xmlns:a16="http://schemas.microsoft.com/office/drawing/2014/main" id="{6D1D072F-B5E0-884F-8635-C0168A95726B}"/>
                </a:ext>
              </a:extLst>
            </p:cNvPr>
            <p:cNvGrpSpPr/>
            <p:nvPr/>
          </p:nvGrpSpPr>
          <p:grpSpPr>
            <a:xfrm>
              <a:off x="980450" y="2839654"/>
              <a:ext cx="869960" cy="869821"/>
              <a:chOff x="4345444" y="2542859"/>
              <a:chExt cx="1810550" cy="1811205"/>
            </a:xfrm>
          </p:grpSpPr>
          <p:grpSp>
            <p:nvGrpSpPr>
              <p:cNvPr id="80" name="组合 79">
                <a:extLst>
                  <a:ext uri="{FF2B5EF4-FFF2-40B4-BE49-F238E27FC236}">
                    <a16:creationId xmlns:a16="http://schemas.microsoft.com/office/drawing/2014/main" id="{21917702-3BFC-F347-B6BE-82AC00A100A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2" name="同心圆 81">
                  <a:extLst>
                    <a:ext uri="{FF2B5EF4-FFF2-40B4-BE49-F238E27FC236}">
                      <a16:creationId xmlns:a16="http://schemas.microsoft.com/office/drawing/2014/main" id="{10B33BDC-8B9B-1B4F-9961-8B247CE49ED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83" name="椭圆 82">
                  <a:extLst>
                    <a:ext uri="{FF2B5EF4-FFF2-40B4-BE49-F238E27FC236}">
                      <a16:creationId xmlns:a16="http://schemas.microsoft.com/office/drawing/2014/main" id="{7E5326CF-6E58-C046-AB04-7EAEC0E69B89}"/>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1" name="椭圆 80">
                <a:extLst>
                  <a:ext uri="{FF2B5EF4-FFF2-40B4-BE49-F238E27FC236}">
                    <a16:creationId xmlns:a16="http://schemas.microsoft.com/office/drawing/2014/main" id="{BD809703-2C07-834A-A512-B3E9031804B9}"/>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79" name="TextBox 97">
              <a:extLst>
                <a:ext uri="{FF2B5EF4-FFF2-40B4-BE49-F238E27FC236}">
                  <a16:creationId xmlns:a16="http://schemas.microsoft.com/office/drawing/2014/main" id="{6F569EEB-78EA-7F44-A59F-E45E24C8CADD}"/>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sp>
        <p:nvSpPr>
          <p:cNvPr id="38" name="TextBox 145">
            <a:extLst>
              <a:ext uri="{FF2B5EF4-FFF2-40B4-BE49-F238E27FC236}">
                <a16:creationId xmlns:a16="http://schemas.microsoft.com/office/drawing/2014/main" id="{C49B41D3-6B9A-4E43-B76F-465D3EA73EFE}"/>
              </a:ext>
            </a:extLst>
          </p:cNvPr>
          <p:cNvSpPr txBox="1"/>
          <p:nvPr/>
        </p:nvSpPr>
        <p:spPr>
          <a:xfrm>
            <a:off x="84061" y="5071296"/>
            <a:ext cx="2439893" cy="783405"/>
          </a:xfrm>
          <a:prstGeom prst="rect">
            <a:avLst/>
          </a:prstGeom>
          <a:noFill/>
        </p:spPr>
        <p:txBody>
          <a:bodyPr wrap="square" lIns="121908" tIns="60953" rIns="121908" bIns="60953" rtlCol="0">
            <a:spAutoFit/>
          </a:bodyPr>
          <a:lstStyle/>
          <a:p>
            <a:pPr algn="just">
              <a:lnSpc>
                <a:spcPct val="120000"/>
              </a:lnSpc>
            </a:pPr>
            <a:r>
              <a:rPr lang="zh-CN" altLang="en-US" sz="1867" dirty="0">
                <a:latin typeface="微软雅黑" panose="020B0503020204020204" pitchFamily="34" charset="-122"/>
                <a:ea typeface="微软雅黑" panose="020B0503020204020204" pitchFamily="34" charset="-122"/>
              </a:rPr>
              <a:t>图书、期刊、档案与报刊等文献信息资源</a:t>
            </a:r>
            <a:endPar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TextBox 150">
            <a:extLst>
              <a:ext uri="{FF2B5EF4-FFF2-40B4-BE49-F238E27FC236}">
                <a16:creationId xmlns:a16="http://schemas.microsoft.com/office/drawing/2014/main" id="{89D58EBC-A529-2647-BA4D-469AD4148E28}"/>
              </a:ext>
            </a:extLst>
          </p:cNvPr>
          <p:cNvSpPr txBox="1"/>
          <p:nvPr/>
        </p:nvSpPr>
        <p:spPr>
          <a:xfrm>
            <a:off x="2636384" y="2970965"/>
            <a:ext cx="2357448" cy="812644"/>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stStyle>
          <a:p>
            <a:r>
              <a:rPr lang="zh-CN" altLang="en-US" sz="1867" dirty="0">
                <a:latin typeface="微软雅黑" panose="020B0503020204020204" pitchFamily="34" charset="-122"/>
                <a:ea typeface="微软雅黑" panose="020B0503020204020204" pitchFamily="34" charset="-122"/>
              </a:rPr>
              <a:t>电子记录、</a:t>
            </a:r>
            <a:endParaRPr lang="en-US" altLang="zh-CN" sz="1867" dirty="0">
              <a:latin typeface="微软雅黑" panose="020B0503020204020204" pitchFamily="34" charset="-122"/>
              <a:ea typeface="微软雅黑" panose="020B0503020204020204" pitchFamily="34" charset="-122"/>
            </a:endParaRPr>
          </a:p>
          <a:p>
            <a:r>
              <a:rPr lang="zh-CN" altLang="en-US" sz="1867" dirty="0">
                <a:latin typeface="微软雅黑" panose="020B0503020204020204" pitchFamily="34" charset="-122"/>
                <a:ea typeface="微软雅黑" panose="020B0503020204020204" pitchFamily="34" charset="-122"/>
              </a:rPr>
              <a:t>数据库等信息资源</a:t>
            </a:r>
          </a:p>
        </p:txBody>
      </p:sp>
      <p:sp>
        <p:nvSpPr>
          <p:cNvPr id="30" name="TextBox 155">
            <a:extLst>
              <a:ext uri="{FF2B5EF4-FFF2-40B4-BE49-F238E27FC236}">
                <a16:creationId xmlns:a16="http://schemas.microsoft.com/office/drawing/2014/main" id="{912B776D-EAFE-6044-9DDB-A2837CD7EC84}"/>
              </a:ext>
            </a:extLst>
          </p:cNvPr>
          <p:cNvSpPr txBox="1"/>
          <p:nvPr/>
        </p:nvSpPr>
        <p:spPr>
          <a:xfrm>
            <a:off x="4890256" y="5071296"/>
            <a:ext cx="3016623" cy="410419"/>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stStyle>
          <a:p>
            <a:pPr lvl="1" algn="just"/>
            <a:r>
              <a:rPr lang="zh-CN" altLang="en-US" sz="1867" dirty="0">
                <a:latin typeface="微软雅黑" panose="020B0503020204020204" pitchFamily="34" charset="-122"/>
                <a:ea typeface="微软雅黑" panose="020B0503020204020204" pitchFamily="34" charset="-122"/>
              </a:rPr>
              <a:t>网络信息资源</a:t>
            </a:r>
            <a:endParaRPr lang="en-US" altLang="zh-CN" sz="1867" dirty="0">
              <a:latin typeface="微软雅黑" panose="020B0503020204020204" pitchFamily="34" charset="-122"/>
              <a:ea typeface="微软雅黑" panose="020B0503020204020204" pitchFamily="34" charset="-122"/>
            </a:endParaRPr>
          </a:p>
        </p:txBody>
      </p:sp>
      <p:sp>
        <p:nvSpPr>
          <p:cNvPr id="26" name="TextBox 160">
            <a:extLst>
              <a:ext uri="{FF2B5EF4-FFF2-40B4-BE49-F238E27FC236}">
                <a16:creationId xmlns:a16="http://schemas.microsoft.com/office/drawing/2014/main" id="{9FDC6B9B-2571-494E-AC68-6D6213E4CF68}"/>
              </a:ext>
            </a:extLst>
          </p:cNvPr>
          <p:cNvSpPr txBox="1"/>
          <p:nvPr/>
        </p:nvSpPr>
        <p:spPr>
          <a:xfrm>
            <a:off x="7514274" y="3000204"/>
            <a:ext cx="2348028" cy="783405"/>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vl2pPr lvl="1">
              <a:defRPr sz="1400">
                <a:latin typeface="华文中宋" panose="02010600040101010101" pitchFamily="2" charset="-122"/>
                <a:ea typeface="华文中宋" panose="02010600040101010101" pitchFamily="2" charset="-122"/>
              </a:defRPr>
            </a:lvl2pPr>
          </a:lstStyle>
          <a:p>
            <a:r>
              <a:rPr lang="zh-CN" altLang="en-US" sz="1867" dirty="0">
                <a:latin typeface="微软雅黑" panose="020B0503020204020204" pitchFamily="34" charset="-122"/>
                <a:ea typeface="微软雅黑" panose="020B0503020204020204" pitchFamily="34" charset="-122"/>
              </a:rPr>
              <a:t>语义化与知识</a:t>
            </a:r>
            <a:endParaRPr lang="en-US" altLang="zh-CN" sz="1867" dirty="0">
              <a:latin typeface="微软雅黑" panose="020B0503020204020204" pitchFamily="34" charset="-122"/>
              <a:ea typeface="微软雅黑" panose="020B0503020204020204" pitchFamily="34" charset="-122"/>
            </a:endParaRPr>
          </a:p>
          <a:p>
            <a:r>
              <a:rPr lang="zh-CN" altLang="en-US" sz="1867" dirty="0">
                <a:latin typeface="微软雅黑" panose="020B0503020204020204" pitchFamily="34" charset="-122"/>
                <a:ea typeface="微软雅黑" panose="020B0503020204020204" pitchFamily="34" charset="-122"/>
              </a:rPr>
              <a:t>化的信息资源</a:t>
            </a:r>
          </a:p>
        </p:txBody>
      </p:sp>
      <p:sp>
        <p:nvSpPr>
          <p:cNvPr id="2" name="文本框 1">
            <a:extLst>
              <a:ext uri="{FF2B5EF4-FFF2-40B4-BE49-F238E27FC236}">
                <a16:creationId xmlns:a16="http://schemas.microsoft.com/office/drawing/2014/main" id="{EF84D9A6-8731-1946-B22A-99D10F4AF435}"/>
              </a:ext>
            </a:extLst>
          </p:cNvPr>
          <p:cNvSpPr txBox="1"/>
          <p:nvPr/>
        </p:nvSpPr>
        <p:spPr>
          <a:xfrm>
            <a:off x="442893" y="1326685"/>
            <a:ext cx="7502443" cy="502766"/>
          </a:xfrm>
          <a:prstGeom prst="rect">
            <a:avLst/>
          </a:prstGeom>
          <a:noFill/>
        </p:spPr>
        <p:txBody>
          <a:bodyPr wrap="square" rtlCol="0">
            <a:spAutoFit/>
          </a:bodyPr>
          <a:lstStyle/>
          <a:p>
            <a:r>
              <a:rPr kumimoji="1" lang="zh-CN" altLang="en-US" sz="2667" b="1" dirty="0">
                <a:latin typeface="微软雅黑" panose="020B0503020204020204" pitchFamily="34" charset="-122"/>
                <a:ea typeface="微软雅黑" panose="020B0503020204020204" pitchFamily="34" charset="-122"/>
              </a:rPr>
              <a:t>哪些信息需要组织？</a:t>
            </a:r>
            <a:r>
              <a:rPr kumimoji="1" lang="en-US" altLang="zh-CN" sz="2667" b="1" dirty="0">
                <a:latin typeface="微软雅黑" panose="020B0503020204020204" pitchFamily="34" charset="-122"/>
                <a:ea typeface="微软雅黑" panose="020B0503020204020204" pitchFamily="34" charset="-122"/>
              </a:rPr>
              <a:t>—— </a:t>
            </a:r>
            <a:r>
              <a:rPr kumimoji="1" lang="zh-CN" altLang="en-US" sz="2667" b="1" dirty="0">
                <a:solidFill>
                  <a:srgbClr val="FF0000"/>
                </a:solidFill>
                <a:latin typeface="微软雅黑" panose="020B0503020204020204" pitchFamily="34" charset="-122"/>
                <a:ea typeface="微软雅黑" panose="020B0503020204020204" pitchFamily="34" charset="-122"/>
              </a:rPr>
              <a:t>有用的信息资源</a:t>
            </a:r>
          </a:p>
        </p:txBody>
      </p:sp>
      <p:grpSp>
        <p:nvGrpSpPr>
          <p:cNvPr id="84" name="组合 83">
            <a:extLst>
              <a:ext uri="{FF2B5EF4-FFF2-40B4-BE49-F238E27FC236}">
                <a16:creationId xmlns:a16="http://schemas.microsoft.com/office/drawing/2014/main" id="{4B030500-0847-DD4F-8D21-3957468198EA}"/>
              </a:ext>
            </a:extLst>
          </p:cNvPr>
          <p:cNvGrpSpPr/>
          <p:nvPr/>
        </p:nvGrpSpPr>
        <p:grpSpPr>
          <a:xfrm>
            <a:off x="3147472" y="3787581"/>
            <a:ext cx="1159947" cy="1159761"/>
            <a:chOff x="980450" y="2839654"/>
            <a:chExt cx="869960" cy="869821"/>
          </a:xfrm>
        </p:grpSpPr>
        <p:grpSp>
          <p:nvGrpSpPr>
            <p:cNvPr id="85" name="组合 84">
              <a:extLst>
                <a:ext uri="{FF2B5EF4-FFF2-40B4-BE49-F238E27FC236}">
                  <a16:creationId xmlns:a16="http://schemas.microsoft.com/office/drawing/2014/main" id="{E76C9986-8681-EA4C-A98A-6FB439CE8CD3}"/>
                </a:ext>
              </a:extLst>
            </p:cNvPr>
            <p:cNvGrpSpPr/>
            <p:nvPr/>
          </p:nvGrpSpPr>
          <p:grpSpPr>
            <a:xfrm>
              <a:off x="980450" y="2839654"/>
              <a:ext cx="869960" cy="869821"/>
              <a:chOff x="4345444" y="2542859"/>
              <a:chExt cx="1810550" cy="1811205"/>
            </a:xfrm>
          </p:grpSpPr>
          <p:grpSp>
            <p:nvGrpSpPr>
              <p:cNvPr id="87" name="组合 86">
                <a:extLst>
                  <a:ext uri="{FF2B5EF4-FFF2-40B4-BE49-F238E27FC236}">
                    <a16:creationId xmlns:a16="http://schemas.microsoft.com/office/drawing/2014/main" id="{586E985E-2692-6F4A-BE5A-0F1B584D3A9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9" name="同心圆 88">
                  <a:extLst>
                    <a:ext uri="{FF2B5EF4-FFF2-40B4-BE49-F238E27FC236}">
                      <a16:creationId xmlns:a16="http://schemas.microsoft.com/office/drawing/2014/main" id="{F6DCBC8B-0D7A-BF42-B568-AEF031D6EB0F}"/>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90" name="椭圆 89">
                  <a:extLst>
                    <a:ext uri="{FF2B5EF4-FFF2-40B4-BE49-F238E27FC236}">
                      <a16:creationId xmlns:a16="http://schemas.microsoft.com/office/drawing/2014/main" id="{5822094D-670E-2740-AEDC-C090C356BA0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8" name="椭圆 87">
                <a:extLst>
                  <a:ext uri="{FF2B5EF4-FFF2-40B4-BE49-F238E27FC236}">
                    <a16:creationId xmlns:a16="http://schemas.microsoft.com/office/drawing/2014/main" id="{BAF4177D-3ED2-5349-9C24-A243D42E581D}"/>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6" name="TextBox 97">
              <a:extLst>
                <a:ext uri="{FF2B5EF4-FFF2-40B4-BE49-F238E27FC236}">
                  <a16:creationId xmlns:a16="http://schemas.microsoft.com/office/drawing/2014/main" id="{8DD7FC65-DB4E-F247-BD32-0C2C9FF95D2C}"/>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a:extLst>
              <a:ext uri="{FF2B5EF4-FFF2-40B4-BE49-F238E27FC236}">
                <a16:creationId xmlns:a16="http://schemas.microsoft.com/office/drawing/2014/main" id="{D198BB43-6FCA-E54E-B907-4A3B9F5273DA}"/>
              </a:ext>
            </a:extLst>
          </p:cNvPr>
          <p:cNvGrpSpPr/>
          <p:nvPr/>
        </p:nvGrpSpPr>
        <p:grpSpPr>
          <a:xfrm>
            <a:off x="5575541" y="3814130"/>
            <a:ext cx="1159947" cy="1159761"/>
            <a:chOff x="980450" y="2839654"/>
            <a:chExt cx="869960" cy="869821"/>
          </a:xfrm>
        </p:grpSpPr>
        <p:grpSp>
          <p:nvGrpSpPr>
            <p:cNvPr id="92" name="组合 91">
              <a:extLst>
                <a:ext uri="{FF2B5EF4-FFF2-40B4-BE49-F238E27FC236}">
                  <a16:creationId xmlns:a16="http://schemas.microsoft.com/office/drawing/2014/main" id="{5636A7F5-3182-F949-9A5F-029288669174}"/>
                </a:ext>
              </a:extLst>
            </p:cNvPr>
            <p:cNvGrpSpPr/>
            <p:nvPr/>
          </p:nvGrpSpPr>
          <p:grpSpPr>
            <a:xfrm>
              <a:off x="980450" y="2839654"/>
              <a:ext cx="869960" cy="869821"/>
              <a:chOff x="4345444" y="2542859"/>
              <a:chExt cx="1810550" cy="1811205"/>
            </a:xfrm>
          </p:grpSpPr>
          <p:grpSp>
            <p:nvGrpSpPr>
              <p:cNvPr id="94" name="组合 93">
                <a:extLst>
                  <a:ext uri="{FF2B5EF4-FFF2-40B4-BE49-F238E27FC236}">
                    <a16:creationId xmlns:a16="http://schemas.microsoft.com/office/drawing/2014/main" id="{C12062A0-57E3-4248-AF1D-31C061022E7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6" name="同心圆 95">
                  <a:extLst>
                    <a:ext uri="{FF2B5EF4-FFF2-40B4-BE49-F238E27FC236}">
                      <a16:creationId xmlns:a16="http://schemas.microsoft.com/office/drawing/2014/main" id="{7880DC8F-32F2-3941-9BA8-D26EF1459228}"/>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97" name="椭圆 96">
                  <a:extLst>
                    <a:ext uri="{FF2B5EF4-FFF2-40B4-BE49-F238E27FC236}">
                      <a16:creationId xmlns:a16="http://schemas.microsoft.com/office/drawing/2014/main" id="{670E6085-B775-A344-8E49-DB5A71CCAD7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5" name="椭圆 94">
                <a:extLst>
                  <a:ext uri="{FF2B5EF4-FFF2-40B4-BE49-F238E27FC236}">
                    <a16:creationId xmlns:a16="http://schemas.microsoft.com/office/drawing/2014/main" id="{8BC0E9CB-5F39-5146-9B8D-3A1E87BA79C7}"/>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3" name="TextBox 97">
              <a:extLst>
                <a:ext uri="{FF2B5EF4-FFF2-40B4-BE49-F238E27FC236}">
                  <a16:creationId xmlns:a16="http://schemas.microsoft.com/office/drawing/2014/main" id="{49C69C9A-A1CC-EF41-9584-37C337CB07E1}"/>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00" name="组合 99">
            <a:extLst>
              <a:ext uri="{FF2B5EF4-FFF2-40B4-BE49-F238E27FC236}">
                <a16:creationId xmlns:a16="http://schemas.microsoft.com/office/drawing/2014/main" id="{E7D8C52E-7749-394F-9C94-24162E69AA3A}"/>
              </a:ext>
            </a:extLst>
          </p:cNvPr>
          <p:cNvGrpSpPr/>
          <p:nvPr/>
        </p:nvGrpSpPr>
        <p:grpSpPr>
          <a:xfrm>
            <a:off x="8003610" y="3786204"/>
            <a:ext cx="1159947" cy="1159761"/>
            <a:chOff x="980450" y="2839654"/>
            <a:chExt cx="869960" cy="869821"/>
          </a:xfrm>
        </p:grpSpPr>
        <p:grpSp>
          <p:nvGrpSpPr>
            <p:cNvPr id="101" name="组合 100">
              <a:extLst>
                <a:ext uri="{FF2B5EF4-FFF2-40B4-BE49-F238E27FC236}">
                  <a16:creationId xmlns:a16="http://schemas.microsoft.com/office/drawing/2014/main" id="{74421471-9FBF-CA4F-AE1C-F4469D7146BF}"/>
                </a:ext>
              </a:extLst>
            </p:cNvPr>
            <p:cNvGrpSpPr/>
            <p:nvPr/>
          </p:nvGrpSpPr>
          <p:grpSpPr>
            <a:xfrm>
              <a:off x="980450" y="2839654"/>
              <a:ext cx="869960" cy="869821"/>
              <a:chOff x="4345444" y="2542859"/>
              <a:chExt cx="1810550" cy="1811205"/>
            </a:xfrm>
          </p:grpSpPr>
          <p:grpSp>
            <p:nvGrpSpPr>
              <p:cNvPr id="103" name="组合 102">
                <a:extLst>
                  <a:ext uri="{FF2B5EF4-FFF2-40B4-BE49-F238E27FC236}">
                    <a16:creationId xmlns:a16="http://schemas.microsoft.com/office/drawing/2014/main" id="{356374A9-02ED-DC49-82B5-BE525B2452A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5" name="同心圆 104">
                  <a:extLst>
                    <a:ext uri="{FF2B5EF4-FFF2-40B4-BE49-F238E27FC236}">
                      <a16:creationId xmlns:a16="http://schemas.microsoft.com/office/drawing/2014/main" id="{31D7918B-EF6A-7A4A-88AD-BD36BBCBFBD0}"/>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06" name="椭圆 105">
                  <a:extLst>
                    <a:ext uri="{FF2B5EF4-FFF2-40B4-BE49-F238E27FC236}">
                      <a16:creationId xmlns:a16="http://schemas.microsoft.com/office/drawing/2014/main" id="{6C73D340-AAAB-6840-97B9-4C6E693A76C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4" name="椭圆 103">
                <a:extLst>
                  <a:ext uri="{FF2B5EF4-FFF2-40B4-BE49-F238E27FC236}">
                    <a16:creationId xmlns:a16="http://schemas.microsoft.com/office/drawing/2014/main" id="{F3120608-C9B2-214B-8103-15F8EF0836D1}"/>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2" name="TextBox 97">
              <a:extLst>
                <a:ext uri="{FF2B5EF4-FFF2-40B4-BE49-F238E27FC236}">
                  <a16:creationId xmlns:a16="http://schemas.microsoft.com/office/drawing/2014/main" id="{90F0C4C2-4A1A-384F-82DD-5212FD36DA1E}"/>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07" name="组合 106">
            <a:extLst>
              <a:ext uri="{FF2B5EF4-FFF2-40B4-BE49-F238E27FC236}">
                <a16:creationId xmlns:a16="http://schemas.microsoft.com/office/drawing/2014/main" id="{888361F6-9D1A-F642-885A-BC2BE0256B67}"/>
              </a:ext>
            </a:extLst>
          </p:cNvPr>
          <p:cNvGrpSpPr/>
          <p:nvPr/>
        </p:nvGrpSpPr>
        <p:grpSpPr>
          <a:xfrm>
            <a:off x="10431680" y="3804117"/>
            <a:ext cx="1159947" cy="1159761"/>
            <a:chOff x="980450" y="2839654"/>
            <a:chExt cx="869960" cy="869821"/>
          </a:xfrm>
        </p:grpSpPr>
        <p:grpSp>
          <p:nvGrpSpPr>
            <p:cNvPr id="108" name="组合 107">
              <a:extLst>
                <a:ext uri="{FF2B5EF4-FFF2-40B4-BE49-F238E27FC236}">
                  <a16:creationId xmlns:a16="http://schemas.microsoft.com/office/drawing/2014/main" id="{46122DCB-BFF1-3947-80CB-B0FAF49CCDC6}"/>
                </a:ext>
              </a:extLst>
            </p:cNvPr>
            <p:cNvGrpSpPr/>
            <p:nvPr/>
          </p:nvGrpSpPr>
          <p:grpSpPr>
            <a:xfrm>
              <a:off x="980450" y="2839654"/>
              <a:ext cx="869960" cy="869821"/>
              <a:chOff x="4345444" y="2542859"/>
              <a:chExt cx="1810550" cy="1811205"/>
            </a:xfrm>
          </p:grpSpPr>
          <p:grpSp>
            <p:nvGrpSpPr>
              <p:cNvPr id="110" name="组合 109">
                <a:extLst>
                  <a:ext uri="{FF2B5EF4-FFF2-40B4-BE49-F238E27FC236}">
                    <a16:creationId xmlns:a16="http://schemas.microsoft.com/office/drawing/2014/main" id="{30EE6AB8-8776-C74F-B5AA-DC95949EDEA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2" name="同心圆 111">
                  <a:extLst>
                    <a:ext uri="{FF2B5EF4-FFF2-40B4-BE49-F238E27FC236}">
                      <a16:creationId xmlns:a16="http://schemas.microsoft.com/office/drawing/2014/main" id="{CF2793AC-25EF-2C4A-B069-25F8C27F663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13" name="椭圆 112">
                  <a:extLst>
                    <a:ext uri="{FF2B5EF4-FFF2-40B4-BE49-F238E27FC236}">
                      <a16:creationId xmlns:a16="http://schemas.microsoft.com/office/drawing/2014/main" id="{CAEC4AC1-F5B3-8047-82CC-06D60C6D5B52}"/>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11" name="椭圆 110">
                <a:extLst>
                  <a:ext uri="{FF2B5EF4-FFF2-40B4-BE49-F238E27FC236}">
                    <a16:creationId xmlns:a16="http://schemas.microsoft.com/office/drawing/2014/main" id="{733C7885-B3D8-D349-9E64-143B42FE2100}"/>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9" name="TextBox 97">
              <a:extLst>
                <a:ext uri="{FF2B5EF4-FFF2-40B4-BE49-F238E27FC236}">
                  <a16:creationId xmlns:a16="http://schemas.microsoft.com/office/drawing/2014/main" id="{5FD2B5F5-255E-5D40-93F3-2C8D753745AA}"/>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sp>
        <p:nvSpPr>
          <p:cNvPr id="115" name="TextBox 160">
            <a:extLst>
              <a:ext uri="{FF2B5EF4-FFF2-40B4-BE49-F238E27FC236}">
                <a16:creationId xmlns:a16="http://schemas.microsoft.com/office/drawing/2014/main" id="{87A3FD36-B4FD-384D-B4C7-F8A9902FF6B6}"/>
              </a:ext>
            </a:extLst>
          </p:cNvPr>
          <p:cNvSpPr txBox="1"/>
          <p:nvPr/>
        </p:nvSpPr>
        <p:spPr>
          <a:xfrm>
            <a:off x="10075313" y="5071296"/>
            <a:ext cx="2274346" cy="783405"/>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vl2pPr lvl="1">
              <a:defRPr sz="1400">
                <a:latin typeface="华文中宋" panose="02010600040101010101" pitchFamily="2" charset="-122"/>
                <a:ea typeface="华文中宋" panose="02010600040101010101" pitchFamily="2" charset="-122"/>
              </a:defRPr>
            </a:lvl2pPr>
          </a:lstStyle>
          <a:p>
            <a:r>
              <a:rPr lang="en-US" altLang="zh-CN" sz="1867" dirty="0">
                <a:latin typeface="微软雅黑" panose="020B0503020204020204" pitchFamily="34" charset="-122"/>
                <a:ea typeface="微软雅黑" panose="020B0503020204020204" pitchFamily="34" charset="-122"/>
              </a:rPr>
              <a:t>UGC</a:t>
            </a:r>
            <a:r>
              <a:rPr lang="zh-CN" altLang="en-US" sz="1867" dirty="0">
                <a:latin typeface="微软雅黑" panose="020B0503020204020204" pitchFamily="34" charset="-122"/>
                <a:ea typeface="微软雅黑" panose="020B0503020204020204" pitchFamily="34" charset="-122"/>
              </a:rPr>
              <a:t>、</a:t>
            </a:r>
            <a:endParaRPr lang="en-US" altLang="zh-CN" sz="1867" dirty="0">
              <a:latin typeface="微软雅黑" panose="020B0503020204020204" pitchFamily="34" charset="-122"/>
              <a:ea typeface="微软雅黑" panose="020B0503020204020204" pitchFamily="34" charset="-122"/>
            </a:endParaRPr>
          </a:p>
          <a:p>
            <a:r>
              <a:rPr lang="zh-CN" altLang="en-US" sz="1867" dirty="0">
                <a:latin typeface="微软雅黑" panose="020B0503020204020204" pitchFamily="34" charset="-122"/>
                <a:ea typeface="微软雅黑" panose="020B0503020204020204" pitchFamily="34" charset="-122"/>
              </a:rPr>
              <a:t>机器生成数据</a:t>
            </a:r>
            <a:r>
              <a:rPr lang="en-US" altLang="zh-CN" sz="1867" dirty="0">
                <a:latin typeface="微软雅黑" panose="020B0503020204020204" pitchFamily="34" charset="-122"/>
                <a:ea typeface="微软雅黑" panose="020B0503020204020204" pitchFamily="34" charset="-122"/>
              </a:rPr>
              <a:t>……</a:t>
            </a:r>
            <a:endParaRPr lang="zh-CN" altLang="en-US" sz="1867"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179D75D4-650C-4626-80B1-C14402CB0E18}"/>
              </a:ext>
            </a:extLst>
          </p:cNvPr>
          <p:cNvSpPr txBox="1"/>
          <p:nvPr/>
        </p:nvSpPr>
        <p:spPr>
          <a:xfrm>
            <a:off x="166031" y="2039068"/>
            <a:ext cx="10254374" cy="441916"/>
          </a:xfrm>
          <a:prstGeom prst="rect">
            <a:avLst/>
          </a:prstGeom>
          <a:noFill/>
        </p:spPr>
        <p:txBody>
          <a:bodyPr wrap="square">
            <a:spAutoFit/>
          </a:bodyPr>
          <a:lstStyle/>
          <a:p>
            <a:pPr indent="266700" algn="just">
              <a:lnSpc>
                <a:spcPct val="125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根据人类创造的</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信息与知识的存在形态</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信息组织的对象</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至少包括以下</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种基本类型：</a:t>
            </a:r>
          </a:p>
        </p:txBody>
      </p:sp>
      <p:sp>
        <p:nvSpPr>
          <p:cNvPr id="50" name="矩形 49">
            <a:extLst>
              <a:ext uri="{FF2B5EF4-FFF2-40B4-BE49-F238E27FC236}">
                <a16:creationId xmlns:a16="http://schemas.microsoft.com/office/drawing/2014/main" id="{50126696-E019-438C-A3F2-BF1D6023A22E}"/>
              </a:ext>
            </a:extLst>
          </p:cNvPr>
          <p:cNvSpPr/>
          <p:nvPr/>
        </p:nvSpPr>
        <p:spPr>
          <a:xfrm>
            <a:off x="1144411" y="366815"/>
            <a:ext cx="3068467"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信息组织的对象</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65561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01</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709394"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知识组织的概念</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7" name="矩形 16"/>
          <p:cNvSpPr/>
          <p:nvPr/>
        </p:nvSpPr>
        <p:spPr>
          <a:xfrm>
            <a:off x="1007435" y="1279989"/>
            <a:ext cx="10081120" cy="4524315"/>
          </a:xfrm>
          <a:prstGeom prst="rect">
            <a:avLst/>
          </a:prstGeom>
        </p:spPr>
        <p:txBody>
          <a:bodyPr wrap="square">
            <a:spAutoFit/>
          </a:bodyPr>
          <a:lstStyle/>
          <a:p>
            <a:pPr indent="609585" algn="just">
              <a:lnSpc>
                <a:spcPct val="120000"/>
              </a:lnSpc>
            </a:pPr>
            <a:r>
              <a:rPr lang="zh-CN" altLang="en-US" sz="2400" dirty="0">
                <a:latin typeface="微软雅黑" panose="020B0503020204020204" pitchFamily="34" charset="-122"/>
                <a:ea typeface="微软雅黑" panose="020B0503020204020204" pitchFamily="34" charset="-122"/>
              </a:rPr>
              <a:t>“知识组织”始见于</a:t>
            </a:r>
            <a:r>
              <a:rPr lang="en-US" altLang="zh-CN" sz="2400" dirty="0">
                <a:latin typeface="微软雅黑" panose="020B0503020204020204" pitchFamily="34" charset="-122"/>
                <a:ea typeface="微软雅黑" panose="020B0503020204020204" pitchFamily="34" charset="-122"/>
              </a:rPr>
              <a:t>1929</a:t>
            </a:r>
            <a:r>
              <a:rPr lang="zh-CN" altLang="en-US" sz="2400" dirty="0">
                <a:latin typeface="微软雅黑" panose="020B0503020204020204" pitchFamily="34" charset="-122"/>
                <a:ea typeface="微软雅黑" panose="020B0503020204020204" pitchFamily="34" charset="-122"/>
              </a:rPr>
              <a:t>年美国图书馆学家布利斯的专著，并在图书馆学、情报学的分类系统和叙词表研究基础上发展起来的，</a:t>
            </a:r>
            <a:r>
              <a:rPr lang="zh-CN" altLang="en-US" sz="2400" dirty="0">
                <a:solidFill>
                  <a:srgbClr val="C00000"/>
                </a:solidFill>
                <a:latin typeface="微软雅黑" panose="020B0503020204020204" pitchFamily="34" charset="-122"/>
                <a:ea typeface="微软雅黑" panose="020B0503020204020204" pitchFamily="34" charset="-122"/>
              </a:rPr>
              <a:t>揭示知识单元</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挖掘知识关联</a:t>
            </a:r>
            <a:r>
              <a:rPr lang="zh-CN" altLang="en-US" sz="2400" dirty="0">
                <a:latin typeface="微软雅黑" panose="020B0503020204020204" pitchFamily="34" charset="-122"/>
                <a:ea typeface="微软雅黑" panose="020B0503020204020204" pitchFamily="34" charset="-122"/>
              </a:rPr>
              <a:t>的过程或行为。</a:t>
            </a:r>
            <a:endParaRPr lang="en-US" altLang="zh-CN" sz="2400" dirty="0">
              <a:latin typeface="微软雅黑" panose="020B0503020204020204" pitchFamily="34" charset="-122"/>
              <a:ea typeface="微软雅黑" panose="020B0503020204020204" pitchFamily="34" charset="-122"/>
            </a:endParaRPr>
          </a:p>
          <a:p>
            <a:pPr indent="609585" algn="just">
              <a:lnSpc>
                <a:spcPct val="120000"/>
              </a:lnSpc>
            </a:pPr>
            <a:r>
              <a:rPr lang="zh-CN" altLang="en-US" sz="2400" dirty="0">
                <a:latin typeface="微软雅黑" panose="020B0503020204020204" pitchFamily="34" charset="-122"/>
                <a:ea typeface="微软雅黑" panose="020B0503020204020204" pitchFamily="34" charset="-122"/>
              </a:rPr>
              <a:t>目前，关于知识组织主要有两种观点：</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一类以英国情报学家布鲁克斯为代表，认为知识是文献中所蕴含的内容单元，是与“文献”相区分的更加精细化的内容单元，所以知识组织主要是找出</a:t>
            </a:r>
            <a:r>
              <a:rPr lang="zh-CN" altLang="en-US" sz="2400" dirty="0">
                <a:solidFill>
                  <a:srgbClr val="C00000"/>
                </a:solidFill>
                <a:latin typeface="微软雅黑" panose="020B0503020204020204" pitchFamily="34" charset="-122"/>
                <a:ea typeface="微软雅黑" panose="020B0503020204020204" pitchFamily="34" charset="-122"/>
              </a:rPr>
              <a:t>知识单元</a:t>
            </a:r>
            <a:r>
              <a:rPr lang="zh-CN" altLang="en-US" sz="2400" dirty="0">
                <a:latin typeface="微软雅黑" panose="020B0503020204020204" pitchFamily="34" charset="-122"/>
                <a:ea typeface="微软雅黑" panose="020B0503020204020204" pitchFamily="34" charset="-122"/>
              </a:rPr>
              <a:t>之间的</a:t>
            </a:r>
            <a:r>
              <a:rPr lang="zh-CN" altLang="en-US" sz="2400" dirty="0">
                <a:solidFill>
                  <a:srgbClr val="C00000"/>
                </a:solidFill>
                <a:latin typeface="微软雅黑" panose="020B0503020204020204" pitchFamily="34" charset="-122"/>
                <a:ea typeface="微软雅黑" panose="020B0503020204020204" pitchFamily="34" charset="-122"/>
              </a:rPr>
              <a:t>相互影响和联系</a:t>
            </a:r>
            <a:r>
              <a:rPr lang="zh-CN" altLang="en-US" sz="2400" dirty="0">
                <a:latin typeface="微软雅黑" panose="020B0503020204020204" pitchFamily="34" charset="-122"/>
                <a:ea typeface="微软雅黑" panose="020B0503020204020204" pitchFamily="34" charset="-122"/>
              </a:rPr>
              <a:t>，展示</a:t>
            </a:r>
            <a:r>
              <a:rPr lang="zh-CN" altLang="en-US" sz="2400" dirty="0">
                <a:solidFill>
                  <a:srgbClr val="C00000"/>
                </a:solidFill>
                <a:latin typeface="微软雅黑" panose="020B0503020204020204" pitchFamily="34" charset="-122"/>
                <a:ea typeface="微软雅黑" panose="020B0503020204020204" pitchFamily="34" charset="-122"/>
              </a:rPr>
              <a:t>知识</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有机结构</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一类以计算机科学中的</a:t>
            </a:r>
            <a:r>
              <a:rPr lang="zh-CN" altLang="en-US" sz="2400" dirty="0">
                <a:solidFill>
                  <a:srgbClr val="C00000"/>
                </a:solidFill>
                <a:latin typeface="微软雅黑" panose="020B0503020204020204" pitchFamily="34" charset="-122"/>
                <a:ea typeface="微软雅黑" panose="020B0503020204020204" pitchFamily="34" charset="-122"/>
              </a:rPr>
              <a:t>知识发现</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KDD</a:t>
            </a:r>
            <a:r>
              <a:rPr lang="zh-CN" altLang="en-US" sz="2400" dirty="0">
                <a:latin typeface="微软雅黑" panose="020B0503020204020204" pitchFamily="34" charset="-122"/>
                <a:ea typeface="微软雅黑" panose="020B0503020204020204" pitchFamily="34" charset="-122"/>
              </a:rPr>
              <a:t>）与</a:t>
            </a:r>
            <a:r>
              <a:rPr lang="zh-CN" altLang="en-US" sz="2400" dirty="0">
                <a:solidFill>
                  <a:srgbClr val="C00000"/>
                </a:solidFill>
                <a:latin typeface="微软雅黑" panose="020B0503020204020204" pitchFamily="34" charset="-122"/>
                <a:ea typeface="微软雅黑" panose="020B0503020204020204" pitchFamily="34" charset="-122"/>
              </a:rPr>
              <a:t>知识组织系统</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KOS</a:t>
            </a:r>
            <a:r>
              <a:rPr lang="zh-CN" altLang="en-US" sz="2400" dirty="0">
                <a:latin typeface="微软雅黑" panose="020B0503020204020204" pitchFamily="34" charset="-122"/>
                <a:ea typeface="微软雅黑" panose="020B0503020204020204" pitchFamily="34" charset="-122"/>
              </a:rPr>
              <a:t>）为代表，旨在建立一类面向知识客体的</a:t>
            </a:r>
            <a:r>
              <a:rPr lang="zh-CN" altLang="en-US" sz="2400" dirty="0">
                <a:solidFill>
                  <a:srgbClr val="C00000"/>
                </a:solidFill>
                <a:latin typeface="微软雅黑" panose="020B0503020204020204" pitchFamily="34" charset="-122"/>
                <a:ea typeface="微软雅黑" panose="020B0503020204020204" pitchFamily="34" charset="-122"/>
              </a:rPr>
              <a:t>知识关联</a:t>
            </a:r>
            <a:r>
              <a:rPr lang="zh-CN" altLang="en-US" sz="2400" dirty="0">
                <a:latin typeface="微软雅黑" panose="020B0503020204020204" pitchFamily="34" charset="-122"/>
                <a:ea typeface="微软雅黑" panose="020B0503020204020204" pitchFamily="34" charset="-122"/>
              </a:rPr>
              <a:t>机制和组织方法，典型如</a:t>
            </a:r>
            <a:r>
              <a:rPr lang="zh-CN" altLang="en-US" sz="2400" dirty="0">
                <a:solidFill>
                  <a:srgbClr val="C00000"/>
                </a:solidFill>
                <a:latin typeface="微软雅黑" panose="020B0503020204020204" pitchFamily="34" charset="-122"/>
                <a:ea typeface="微软雅黑" panose="020B0503020204020204" pitchFamily="34" charset="-122"/>
              </a:rPr>
              <a:t>本体</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语义网</a:t>
            </a:r>
            <a:r>
              <a:rPr lang="zh-CN" altLang="en-US" sz="2400" dirty="0">
                <a:latin typeface="微软雅黑" panose="020B0503020204020204" pitchFamily="34" charset="-122"/>
                <a:ea typeface="微软雅黑" panose="020B0503020204020204" pitchFamily="34" charset="-122"/>
              </a:rPr>
              <a:t>以及</a:t>
            </a:r>
            <a:r>
              <a:rPr lang="zh-CN" altLang="en-US" sz="2400" dirty="0">
                <a:solidFill>
                  <a:srgbClr val="C00000"/>
                </a:solidFill>
                <a:latin typeface="微软雅黑" panose="020B0503020204020204" pitchFamily="34" charset="-122"/>
                <a:ea typeface="微软雅黑" panose="020B0503020204020204" pitchFamily="34" charset="-122"/>
              </a:rPr>
              <a:t>知识图谱</a:t>
            </a:r>
            <a:r>
              <a:rPr lang="zh-CN" altLang="en-US" sz="2400" dirty="0">
                <a:latin typeface="微软雅黑" panose="020B0503020204020204" pitchFamily="34" charset="-122"/>
                <a:ea typeface="微软雅黑" panose="020B0503020204020204" pitchFamily="34" charset="-122"/>
              </a:rPr>
              <a:t>等研究。</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5135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1</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709394"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知识组织的概念</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矩形 14"/>
          <p:cNvSpPr/>
          <p:nvPr/>
        </p:nvSpPr>
        <p:spPr>
          <a:xfrm>
            <a:off x="1007435" y="1220755"/>
            <a:ext cx="2694969" cy="502766"/>
          </a:xfrm>
          <a:prstGeom prst="rect">
            <a:avLst/>
          </a:prstGeom>
        </p:spPr>
        <p:txBody>
          <a:bodyPr wrap="none">
            <a:spAutoFit/>
          </a:bodyPr>
          <a:lstStyle/>
          <a:p>
            <a:pPr marL="457200" indent="-457200">
              <a:buFont typeface="Wingdings" panose="05000000000000000000" pitchFamily="2" charset="2"/>
              <a:buChar char="p"/>
            </a:pPr>
            <a:r>
              <a:rPr lang="zh-CN" altLang="en-US" sz="2667" dirty="0">
                <a:latin typeface="微软雅黑" panose="020B0503020204020204" pitchFamily="34" charset="-122"/>
                <a:ea typeface="微软雅黑" panose="020B0503020204020204" pitchFamily="34" charset="-122"/>
              </a:rPr>
              <a:t>知识组织系统</a:t>
            </a:r>
          </a:p>
        </p:txBody>
      </p:sp>
      <p:sp>
        <p:nvSpPr>
          <p:cNvPr id="17" name="矩形 16"/>
          <p:cNvSpPr/>
          <p:nvPr/>
        </p:nvSpPr>
        <p:spPr>
          <a:xfrm>
            <a:off x="1007435" y="1796819"/>
            <a:ext cx="10081120" cy="4081117"/>
          </a:xfrm>
          <a:prstGeom prst="rect">
            <a:avLst/>
          </a:prstGeom>
        </p:spPr>
        <p:txBody>
          <a:bodyPr wrap="square">
            <a:spAutoFit/>
          </a:bodyPr>
          <a:lstStyle/>
          <a:p>
            <a:pPr indent="609585" algn="just">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也有学者认为，</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知识组织</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是蕴含于</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知识组织系统</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下位类</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概念。因为知识组织系统是对人类知识结构进行表达和有组织地阐述的各种</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语义工具</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Semantic Tools)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的统称，因而，其范畴包含了分类法、叙词表、语义网络、概念本体以及其它情报检索语言与标引语言。</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indent="609585" algn="just">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比如，</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Hodge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和曾蕾等均认为，知识组织系统分为三大类型，分别是</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术语列表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(term lists)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，包括词汇</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字典、地名表、规范文档、术语表等；</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分类体系</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(Classification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Categorization)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，包括分类法、知识分类表、分类类表、标题表等；</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关联组织技术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(Relationship Groups)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，包括本体、语义网络、概念地图、叙词表等。</a:t>
            </a:r>
            <a:endParaRPr lang="zh-CN" altLang="en-US" sz="2133"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96696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知识组织的具体类型</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89"/>
            <a:ext cx="10081120" cy="4634474"/>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以知识单元为基础的知识组织方式</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在以知识单元为基础的知识组织方式中，知识组织对象是</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知识单元</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，也就是是经过专家精心评价、筛选、提取和测试之后获得的有用知识。因此，可以认为知识组织是</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情报组织</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情报分析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的核心要素。而以知识单元为基础进行组织，就是将知识单元或知识单元集合中的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知识因子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进行抽取和组织，建立具有一定关联的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知识体系</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。典型的方式是“知识地图”。</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知识地图</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中的每个结点就是一个知识单元，通过它们的引证关系建立相互联结的知识演进体系，从而形成一个有机整体来展示知识利用和生产的动态过程。</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还有专家提出了“</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知识空间</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”概念，把知识概念表达成知识空间中的特定向量形式，并运用向量之间的矢量运算来揭示知识概念间的关联关系与关联强度。</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37955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知识组织的具体类型</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87"/>
            <a:ext cx="10081120" cy="3520451"/>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以知识关联为基础的知识组织方式</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20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以知识关联为基础的知识组织，是通过</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知识单元</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归纳</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与</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综合</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，形成更高层次的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知识产品</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。比如综述之于原始研究文献；专家智能推理之于基础关联发现。总之，通过对</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知识内容</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的提纯和浓缩，建立了一个相对传统信息组织更加全面、概括能力更强的领域知识多维网状结构，并进而形成相应的知识推理机制、高阶分析结论或者特定问题的决策响应机制。</a:t>
            </a:r>
          </a:p>
        </p:txBody>
      </p:sp>
    </p:spTree>
    <p:extLst>
      <p:ext uri="{BB962C8B-B14F-4D97-AF65-F5344CB8AC3E}">
        <p14:creationId xmlns:p14="http://schemas.microsoft.com/office/powerpoint/2010/main" val="2465263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知识组织的主要方法</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88"/>
            <a:ext cx="10081120" cy="6019468"/>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知识表示</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所谓知识表示，是指把知识客体中的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知识因子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知识关联</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表示出来，以便人们识别和理解知识。知识表示是知识组织的基础与前提，有</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主观知识表示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客观知识表示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两种组织方法。</a:t>
            </a: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主观知识表示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主要是对人脑的知识表示机制进行模拟研究，进而在数据环境或计算环境中，模拟专家的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知识关联</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决策判断</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过程。常见方法如逻辑表示、规则表示、语义网络表示、框架表示等。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客观知识表示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主要是将蕴含于文献单元或其他信息资源中的知识单元进行抽取，并识别它们的相互关系。其实质，是对文献或相关信息资源的内容加工，所以运用</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分类标引</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或</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主题标引</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等内容揭示方法和组织工具，能够实现客观知识的表示。</a:t>
            </a:r>
          </a:p>
          <a:p>
            <a:pPr marR="0" lvl="0" indent="457200" algn="just" defTabSz="457200" rtl="0" eaLnBrk="1" fontAlgn="auto" latinLnBrk="0" hangingPunct="1">
              <a:lnSpc>
                <a:spcPct val="150000"/>
              </a:lnSpc>
              <a:spcBef>
                <a:spcPts val="0"/>
              </a:spcBef>
              <a:spcAft>
                <a:spcPts val="0"/>
              </a:spcAft>
              <a:buClrTx/>
              <a:buSzTx/>
              <a:tabLst/>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Tx/>
              <a:buSzTx/>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algn="just" defTabSz="457200" rtl="0" eaLnBrk="1" fontAlgn="auto" latinLnBrk="0" hangingPunct="1">
              <a:lnSpc>
                <a:spcPct val="120000"/>
              </a:lnSpc>
              <a:spcBef>
                <a:spcPts val="0"/>
              </a:spcBef>
              <a:spcAft>
                <a:spcPts val="0"/>
              </a:spcAft>
              <a:buClrTx/>
              <a:buSzTx/>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14454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知识组织的主要方法</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81"/>
            <a:ext cx="10081120" cy="5096139"/>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知识转述</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也称知识重组。主要是通过对知识客体结构的</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重新组合</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，将分散的知识经过加工整序后，形成精炼性知识情报，便于用户更好地理解、吸收或评价知识。从工作机制上看，它主要包括：知识因子的重组和知识关联的重组。</a:t>
            </a:r>
          </a:p>
          <a:p>
            <a:pPr marL="800100" lvl="1" indent="-342900" algn="just">
              <a:lnSpc>
                <a:spcPct val="150000"/>
              </a:lnSpc>
              <a:buFont typeface="Wingdings" panose="05000000000000000000" pitchFamily="2" charset="2"/>
              <a:buChar char="l"/>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知识因子的重组</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主要是将知识客体中的知识因子抽出，并对其进行形式上的归纳、选择、整理或排列，从结构上进行知识整序或浓缩，使之具备知识索引或知识指引功能。</a:t>
            </a:r>
          </a:p>
          <a:p>
            <a:pPr marL="800100" lvl="1" indent="-342900" algn="just">
              <a:lnSpc>
                <a:spcPct val="150000"/>
              </a:lnSpc>
              <a:buFont typeface="Wingdings" panose="05000000000000000000" pitchFamily="2" charset="2"/>
              <a:buChar char="l"/>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知识关联的重组</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是指在相关知识领域形成新的知识关联，改变知识因子间的原有联系，提供新知识或者提供关于原知识的评价性或解释性知识。</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12215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知识组织的主要方法</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87"/>
            <a:ext cx="10081120" cy="3520451"/>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知识聚合</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2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知识聚合是指通过一定的方法对知识单元进行凝聚，以形成多维多层且相互关联的知识体系。李亚婷博士认为，知识聚合主要包括四大类方法：一是借助</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情报检索语言</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已有的知识组织体系或关联关系完成知识聚合；二是基于</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知识网络</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所揭示的潜在关系实现知识聚合，如知识发生网络、知识共现网络或知识语义网络的应用；三是利用</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本体、关联数据</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等语义网技术实现知识聚合；四是基于</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特定主题或领域的外部属性</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完成知识聚合。</a:t>
            </a:r>
          </a:p>
        </p:txBody>
      </p:sp>
    </p:spTree>
    <p:extLst>
      <p:ext uri="{BB962C8B-B14F-4D97-AF65-F5344CB8AC3E}">
        <p14:creationId xmlns:p14="http://schemas.microsoft.com/office/powerpoint/2010/main" val="221623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知识组织的主要方法</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1007435" y="1279991"/>
            <a:ext cx="10081120" cy="5434693"/>
          </a:xfrm>
          <a:prstGeom prst="rect">
            <a:avLst/>
          </a:prstGeom>
        </p:spPr>
        <p:txBody>
          <a:bodyPr wrap="square">
            <a:spAutoFit/>
          </a:bodyPr>
          <a:lstStyle/>
          <a:p>
            <a:pPr marL="342900" marR="0" lvl="0" indent="-342900" algn="just" defTabSz="457200"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知识发现</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8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知识发现（</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KDD</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），也称</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知识挖掘</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，主要是从各种信息中，根据不同的需求获得知识的过程。知识发现是一种直接从</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原始数据</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中提炼出有效的、新颖的、潜在有用的知识的过程。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1996</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年，费亚德（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Fayyad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）等将</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KDD</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过程定义为：从数据中鉴别出有效模式的非平凡过程，该模式是新的、可能有用的和最终可理解的。而按知识类型分，典型的知识发现方法有</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关联规则</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特征挖掘</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分类</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聚类</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趋势分析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偏差分析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文本挖掘</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等方法。而随着大数据技术和机器学习算法的日益成熟，知识发现甚至会跨越知识组织的逻辑体系，而理解用户需求或提供问题答案。比如深度神经网络算法。</a:t>
            </a:r>
          </a:p>
          <a:p>
            <a:pPr marL="0" marR="0" lvl="0" indent="457200" algn="just" defTabSz="457200" rtl="0" eaLnBrk="1" fontAlgn="auto" latinLnBrk="0" hangingPunct="1">
              <a:lnSpc>
                <a:spcPct val="2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95811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知识组织的典型技术</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grpSp>
        <p:nvGrpSpPr>
          <p:cNvPr id="16" name="组合 15"/>
          <p:cNvGrpSpPr/>
          <p:nvPr/>
        </p:nvGrpSpPr>
        <p:grpSpPr>
          <a:xfrm>
            <a:off x="7398336" y="2084851"/>
            <a:ext cx="4554315" cy="3122863"/>
            <a:chOff x="5728264" y="267494"/>
            <a:chExt cx="3415736" cy="2342147"/>
          </a:xfrm>
        </p:grpSpPr>
        <p:sp>
          <p:nvSpPr>
            <p:cNvPr id="3" name="文本框 2">
              <a:extLst>
                <a:ext uri="{FF2B5EF4-FFF2-40B4-BE49-F238E27FC236}">
                  <a16:creationId xmlns:a16="http://schemas.microsoft.com/office/drawing/2014/main" id="{59E5919D-D7DB-9540-BA3D-26C98A521832}"/>
                </a:ext>
              </a:extLst>
            </p:cNvPr>
            <p:cNvSpPr txBox="1"/>
            <p:nvPr/>
          </p:nvSpPr>
          <p:spPr>
            <a:xfrm>
              <a:off x="6516216" y="2355726"/>
              <a:ext cx="2448272" cy="253915"/>
            </a:xfrm>
            <a:prstGeom prst="rect">
              <a:avLst/>
            </a:prstGeom>
            <a:noFill/>
          </p:spPr>
          <p:txBody>
            <a:bodyPr wrap="square" rtlCol="0">
              <a:spAutoFit/>
            </a:bodyPr>
            <a:lstStyle/>
            <a:p>
              <a:r>
                <a:rPr lang="zh-CN" altLang="zh-CN" sz="1600" dirty="0">
                  <a:latin typeface="微软雅黑" panose="020B0503020204020204" pitchFamily="34" charset="-122"/>
                  <a:ea typeface="微软雅黑" panose="020B0503020204020204" pitchFamily="34" charset="-122"/>
                </a:rPr>
                <a:t>语义</a:t>
              </a:r>
              <a:r>
                <a:rPr lang="zh-CN" altLang="en-US" sz="1600" dirty="0">
                  <a:latin typeface="微软雅黑" panose="020B0503020204020204" pitchFamily="34" charset="-122"/>
                  <a:ea typeface="微软雅黑" panose="020B0503020204020204" pitchFamily="34" charset="-122"/>
                </a:rPr>
                <a:t>网标准体系架构</a:t>
              </a:r>
              <a:endParaRPr lang="zh-CN" altLang="zh-CN" sz="1600" dirty="0">
                <a:latin typeface="微软雅黑" panose="020B0503020204020204" pitchFamily="34" charset="-122"/>
                <a:ea typeface="微软雅黑" panose="020B0503020204020204" pitchFamily="34" charset="-122"/>
              </a:endParaRPr>
            </a:p>
          </p:txBody>
        </p:sp>
        <p:pic>
          <p:nvPicPr>
            <p:cNvPr id="20486" name="Picture 6" descr="http://s3.sinaimg.cn/orignal/5163af69x8287dda3ce72"/>
            <p:cNvPicPr>
              <a:picLocks noChangeAspect="1" noChangeArrowheads="1"/>
            </p:cNvPicPr>
            <p:nvPr/>
          </p:nvPicPr>
          <p:blipFill>
            <a:blip r:embed="rId4" cstate="print"/>
            <a:srcRect/>
            <a:stretch>
              <a:fillRect/>
            </a:stretch>
          </p:blipFill>
          <p:spPr bwMode="auto">
            <a:xfrm>
              <a:off x="5728264" y="267494"/>
              <a:ext cx="3415736" cy="2119272"/>
            </a:xfrm>
            <a:prstGeom prst="rect">
              <a:avLst/>
            </a:prstGeom>
            <a:noFill/>
          </p:spPr>
        </p:pic>
      </p:grpSp>
      <p:sp>
        <p:nvSpPr>
          <p:cNvPr id="15" name="矩形 14"/>
          <p:cNvSpPr/>
          <p:nvPr/>
        </p:nvSpPr>
        <p:spPr>
          <a:xfrm>
            <a:off x="1007435" y="1220755"/>
            <a:ext cx="3978974" cy="502766"/>
          </a:xfrm>
          <a:prstGeom prst="rect">
            <a:avLst/>
          </a:prstGeom>
        </p:spPr>
        <p:txBody>
          <a:bodyPr wrap="none">
            <a:spAutoFit/>
          </a:bodyPr>
          <a:lstStyle/>
          <a:p>
            <a:pPr marL="457200" indent="-457200">
              <a:buFont typeface="Wingdings" panose="05000000000000000000" pitchFamily="2" charset="2"/>
              <a:buChar char="n"/>
            </a:pPr>
            <a:r>
              <a:rPr lang="zh-CN" altLang="en-US" sz="2667" b="1" dirty="0">
                <a:latin typeface="微软雅黑" panose="020B0503020204020204" pitchFamily="34" charset="-122"/>
                <a:ea typeface="微软雅黑" panose="020B0503020204020204" pitchFamily="34" charset="-122"/>
              </a:rPr>
              <a:t>语义网</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有意义的网络</a:t>
            </a:r>
            <a:endParaRPr lang="zh-CN" altLang="en-US" sz="2667" dirty="0">
              <a:latin typeface="微软雅黑" panose="020B0503020204020204" pitchFamily="34" charset="-122"/>
              <a:ea typeface="微软雅黑" panose="020B0503020204020204" pitchFamily="34" charset="-122"/>
            </a:endParaRPr>
          </a:p>
        </p:txBody>
      </p:sp>
      <p:sp>
        <p:nvSpPr>
          <p:cNvPr id="17" name="矩形 16"/>
          <p:cNvSpPr/>
          <p:nvPr/>
        </p:nvSpPr>
        <p:spPr>
          <a:xfrm>
            <a:off x="1007435" y="1796819"/>
            <a:ext cx="5952661" cy="4075988"/>
          </a:xfrm>
          <a:prstGeom prst="rect">
            <a:avLst/>
          </a:prstGeom>
        </p:spPr>
        <p:txBody>
          <a:bodyPr wrap="square">
            <a:spAutoFit/>
          </a:bodyPr>
          <a:lstStyle/>
          <a:p>
            <a:pPr indent="609585" algn="just">
              <a:lnSpc>
                <a:spcPct val="150000"/>
              </a:lnSpc>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语义网</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(Semantic web)</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是网络的进化延伸。起源于万维网联盟主席蒂姆</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伯纳斯李对互联网的看法，即互联网是数据、信息和知识交换的共用媒介。</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a:p>
            <a:pPr indent="609585" algn="just">
              <a:lnSpc>
                <a:spcPct val="150000"/>
              </a:lnSpc>
              <a:spcBef>
                <a:spcPts val="800"/>
              </a:spcBef>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在语义网络中，网络内容不仅可以用人类语言来表达，也可以以一种能被智能计算机软件代理理解、翻译和使用，使得它们查找、分享和整合信息更加容易的形式来表达。</a:t>
            </a:r>
          </a:p>
        </p:txBody>
      </p:sp>
    </p:spTree>
    <p:extLst>
      <p:ext uri="{BB962C8B-B14F-4D97-AF65-F5344CB8AC3E}">
        <p14:creationId xmlns:p14="http://schemas.microsoft.com/office/powerpoint/2010/main" val="30008327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220755"/>
            <a:ext cx="3377848" cy="502766"/>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语义网的体系结构</a:t>
            </a:r>
            <a:endParaRPr kumimoji="0" lang="zh-CN" altLang="en-US" sz="266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441398" y="1800277"/>
            <a:ext cx="8375104" cy="4378443"/>
          </a:xfrm>
          <a:prstGeom prst="rect">
            <a:avLst/>
          </a:prstGeom>
        </p:spPr>
        <p:txBody>
          <a:bodyPr wrap="square">
            <a:spAutoFit/>
          </a:bodyPr>
          <a:lstStyle/>
          <a:p>
            <a:pPr marL="0" marR="0" lvl="0" indent="609585" algn="just" defTabSz="457200" rtl="0" eaLnBrk="1" fontAlgn="auto" latinLnBrk="0" hangingPunct="1">
              <a:lnSpc>
                <a:spcPct val="13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Tim Berners-Lee</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提出了语义网体系结构的最初设想，随着研究的深入，该体系结构不断得到补充和发展：</a:t>
            </a:r>
          </a:p>
          <a:p>
            <a:pPr marL="285750" indent="-285750" algn="just">
              <a:lnSpc>
                <a:spcPct val="130000"/>
              </a:lnSpc>
              <a:buFont typeface="Wingdings" panose="05000000000000000000" pitchFamily="2" charset="2"/>
              <a:buChar char="l"/>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第一层是</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基础层</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，主要包括</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Unicode</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URI(Uniform Resource Identifier)</a:t>
            </a:r>
          </a:p>
          <a:p>
            <a:pPr marL="285750" indent="-285750" algn="just">
              <a:lnSpc>
                <a:spcPct val="130000"/>
              </a:lnSpc>
              <a:buFont typeface="Wingdings" panose="05000000000000000000" pitchFamily="2" charset="2"/>
              <a:buChar char="l"/>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第二层是</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语法层</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句法层</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，核心内容是</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XML</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以及相关规范</a:t>
            </a:r>
          </a:p>
          <a:p>
            <a:pPr marL="285750" indent="-285750" algn="just">
              <a:lnSpc>
                <a:spcPct val="130000"/>
              </a:lnSpc>
              <a:buFont typeface="Wingdings" panose="05000000000000000000" pitchFamily="2" charset="2"/>
              <a:buChar char="l"/>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第三层是</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资源描述框架</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，包括</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RDF</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及相关规范</a:t>
            </a:r>
          </a:p>
          <a:p>
            <a:pPr marL="285750" indent="-285750" algn="just">
              <a:lnSpc>
                <a:spcPct val="130000"/>
              </a:lnSpc>
              <a:buFont typeface="Wingdings" panose="05000000000000000000" pitchFamily="2" charset="2"/>
              <a:buChar char="l"/>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第四层为</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本体</a:t>
            </a:r>
            <a:r>
              <a:rPr kumimoji="0" lang="en-US" altLang="zh-CN"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(Ontology)</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层</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。它在</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RDF</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的基础上，定义了</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RDFS(RDF Schema)</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OWL(Ontology Web Language)</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，使得用户可以创建具体应用领域的本体，也就是具体领域的概念体系</a:t>
            </a:r>
          </a:p>
          <a:p>
            <a:pPr marL="285750" indent="-285750" algn="just">
              <a:lnSpc>
                <a:spcPct val="130000"/>
              </a:lnSpc>
              <a:buFont typeface="Wingdings" panose="05000000000000000000" pitchFamily="2" charset="2"/>
              <a:buChar char="l"/>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第五层到第七层，分别是</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逻辑层</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(Logic)</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验证层</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(Proof)</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信任层</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(Trust)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逻辑层，在上述各层的基础上，进行逻辑推理。验证层，则对逻辑陈述进行验证，得出结论。信任层，是语义网安全机制的组成部分，它负责发布语义网所支持的信任评估。目前，验证层和信任层仍然处于设想阶段</a:t>
            </a:r>
          </a:p>
        </p:txBody>
      </p:sp>
      <p:pic>
        <p:nvPicPr>
          <p:cNvPr id="18" name="图片 17">
            <a:extLst>
              <a:ext uri="{FF2B5EF4-FFF2-40B4-BE49-F238E27FC236}">
                <a16:creationId xmlns:a16="http://schemas.microsoft.com/office/drawing/2014/main" id="{6EB8E741-7F57-43C3-A6D2-10636E5D7BA1}"/>
              </a:ext>
            </a:extLst>
          </p:cNvPr>
          <p:cNvPicPr>
            <a:picLocks noChangeAspect="1"/>
          </p:cNvPicPr>
          <p:nvPr/>
        </p:nvPicPr>
        <p:blipFill>
          <a:blip r:embed="rId4"/>
          <a:stretch>
            <a:fillRect/>
          </a:stretch>
        </p:blipFill>
        <p:spPr>
          <a:xfrm>
            <a:off x="8816502" y="2289362"/>
            <a:ext cx="3344430" cy="3307688"/>
          </a:xfrm>
          <a:prstGeom prst="rect">
            <a:avLst/>
          </a:prstGeom>
        </p:spPr>
      </p:pic>
    </p:spTree>
    <p:extLst>
      <p:ext uri="{BB962C8B-B14F-4D97-AF65-F5344CB8AC3E}">
        <p14:creationId xmlns:p14="http://schemas.microsoft.com/office/powerpoint/2010/main" val="369360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03</a:t>
            </a: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 name="文本框 1">
            <a:extLst>
              <a:ext uri="{FF2B5EF4-FFF2-40B4-BE49-F238E27FC236}">
                <a16:creationId xmlns:a16="http://schemas.microsoft.com/office/drawing/2014/main" id="{EF84D9A6-8731-1946-B22A-99D10F4AF435}"/>
              </a:ext>
            </a:extLst>
          </p:cNvPr>
          <p:cNvSpPr txBox="1"/>
          <p:nvPr/>
        </p:nvSpPr>
        <p:spPr>
          <a:xfrm>
            <a:off x="442893" y="1326685"/>
            <a:ext cx="7502443" cy="5027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哪些信息需要组织？</a:t>
            </a:r>
            <a:r>
              <a:rPr kumimoji="1"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1" lang="zh-CN" altLang="en-US" sz="2667"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有用的信息资源</a:t>
            </a:r>
          </a:p>
        </p:txBody>
      </p:sp>
      <p:sp>
        <p:nvSpPr>
          <p:cNvPr id="58" name="文本框 57">
            <a:extLst>
              <a:ext uri="{FF2B5EF4-FFF2-40B4-BE49-F238E27FC236}">
                <a16:creationId xmlns:a16="http://schemas.microsoft.com/office/drawing/2014/main" id="{179D75D4-650C-4626-80B1-C14402CB0E18}"/>
              </a:ext>
            </a:extLst>
          </p:cNvPr>
          <p:cNvSpPr txBox="1"/>
          <p:nvPr/>
        </p:nvSpPr>
        <p:spPr>
          <a:xfrm>
            <a:off x="222037" y="2175520"/>
            <a:ext cx="10081212" cy="2461700"/>
          </a:xfrm>
          <a:prstGeom prst="rect">
            <a:avLst/>
          </a:prstGeom>
          <a:noFill/>
        </p:spPr>
        <p:txBody>
          <a:bodyPr wrap="square">
            <a:spAutoFit/>
          </a:bodyPr>
          <a:lstStyle/>
          <a:p>
            <a:pPr marL="0" marR="0" lvl="0" indent="266700" algn="just" defTabSz="457200" rtl="0" eaLnBrk="1" fontAlgn="auto" latinLnBrk="0" hangingPunct="1">
              <a:lnSpc>
                <a:spcPct val="2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按照信息资源的</a:t>
            </a:r>
            <a:r>
              <a:rPr kumimoji="0" lang="zh-CN" altLang="en-US" sz="20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载体类型</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，信息组织的对象在广义上可以被分为</a:t>
            </a:r>
            <a:r>
              <a:rPr kumimoji="0" lang="zh-CN" altLang="en-US"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实体资源</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网络资源</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若信息的序化过程针对的是传统印刷型或非印刷型文献实体信息资源，该过程可以称为文献编目；</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若对象为网络信息资源，则称为信息组织更为贴切。</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F67B89EB-F044-4E9B-A0CC-D8A7B7E3F29A}"/>
              </a:ext>
            </a:extLst>
          </p:cNvPr>
          <p:cNvSpPr/>
          <p:nvPr/>
        </p:nvSpPr>
        <p:spPr>
          <a:xfrm>
            <a:off x="1144411" y="366815"/>
            <a:ext cx="3068467"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信息组织的对象</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7703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220755"/>
            <a:ext cx="11101116" cy="5025030"/>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本体（</a:t>
            </a: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ontology</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）是语义网中信息组织的核心体系</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关键词：</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概念化（</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conceptualization</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）：客观世界中一些现象的抽象和简化。</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明确（</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explicit</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）：概念及概念的约束。</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形式化（</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formal</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）：能够被计算机理解和处理的逻辑表达。</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共享（</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shared</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）：描述的应是某个领域公认的概念。</a:t>
            </a:r>
          </a:p>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组成部分：</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class</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）：也称为概念，描述领域内具有相同属性或行为的一类对象。</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关系（</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relation</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）：领域中概念或实例间的交互作用。</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实例（</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instance</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）：领域内某一特定的对象，实例的界定根据本体颗粒度的不同而不同。</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函数（</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function</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）：定义变量间的特殊的关系。</a:t>
            </a:r>
          </a:p>
          <a:p>
            <a:pPr marL="914400" lvl="1" indent="-457200">
              <a:lnSpc>
                <a:spcPct val="130000"/>
              </a:lnSpc>
              <a:buFont typeface="Wingdings" panose="05000000000000000000" pitchFamily="2" charset="2"/>
              <a:buChar char="Ø"/>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公理（</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axiom</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）：领域内一些常识性知识的描述。</a:t>
            </a:r>
          </a:p>
        </p:txBody>
      </p:sp>
    </p:spTree>
    <p:extLst>
      <p:ext uri="{BB962C8B-B14F-4D97-AF65-F5344CB8AC3E}">
        <p14:creationId xmlns:p14="http://schemas.microsoft.com/office/powerpoint/2010/main" val="3266268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220755"/>
            <a:ext cx="8987903" cy="5438989"/>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本体（</a:t>
            </a: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ontology</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）是语义网中信息组织的核心体系</a:t>
            </a:r>
            <a:endPar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本体的类型：</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800100" lvl="1" indent="-342900">
              <a:lnSpc>
                <a:spcPct val="120000"/>
              </a:lnSpc>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rPr>
              <a:t>领域本体（</a:t>
            </a:r>
            <a:r>
              <a:rPr lang="en-US" altLang="zh-CN" sz="2000" dirty="0">
                <a:solidFill>
                  <a:srgbClr val="000000"/>
                </a:solidFill>
                <a:latin typeface="微软雅黑" panose="020B0503020204020204" pitchFamily="34" charset="-122"/>
                <a:ea typeface="微软雅黑" panose="020B0503020204020204" pitchFamily="34" charset="-122"/>
              </a:rPr>
              <a:t>domain  ontology</a:t>
            </a:r>
            <a:r>
              <a:rPr lang="zh-CN" altLang="en-US" sz="2000" dirty="0">
                <a:solidFill>
                  <a:srgbClr val="000000"/>
                </a:solidFill>
                <a:latin typeface="微软雅黑" panose="020B0503020204020204" pitchFamily="34" charset="-122"/>
                <a:ea typeface="微软雅黑" panose="020B0503020204020204" pitchFamily="34" charset="-122"/>
              </a:rPr>
              <a:t>）</a:t>
            </a:r>
          </a:p>
          <a:p>
            <a:pPr marL="800100" lvl="1" indent="-342900">
              <a:lnSpc>
                <a:spcPct val="120000"/>
              </a:lnSpc>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rPr>
              <a:t>通用本体（</a:t>
            </a:r>
            <a:r>
              <a:rPr lang="en-US" altLang="zh-CN" sz="2000" dirty="0">
                <a:solidFill>
                  <a:srgbClr val="000000"/>
                </a:solidFill>
                <a:latin typeface="微软雅黑" panose="020B0503020204020204" pitchFamily="34" charset="-122"/>
                <a:ea typeface="微软雅黑" panose="020B0503020204020204" pitchFamily="34" charset="-122"/>
              </a:rPr>
              <a:t>generic  ontology</a:t>
            </a:r>
            <a:r>
              <a:rPr lang="zh-CN" altLang="en-US" sz="2000" dirty="0">
                <a:solidFill>
                  <a:srgbClr val="000000"/>
                </a:solidFill>
                <a:latin typeface="微软雅黑" panose="020B0503020204020204" pitchFamily="34" charset="-122"/>
                <a:ea typeface="微软雅黑" panose="020B0503020204020204" pitchFamily="34" charset="-122"/>
              </a:rPr>
              <a:t>）</a:t>
            </a:r>
          </a:p>
          <a:p>
            <a:pPr marL="800100" lvl="1" indent="-342900">
              <a:lnSpc>
                <a:spcPct val="120000"/>
              </a:lnSpc>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rPr>
              <a:t>应用本体（</a:t>
            </a:r>
            <a:r>
              <a:rPr lang="en-US" altLang="zh-CN" sz="2000" dirty="0">
                <a:solidFill>
                  <a:srgbClr val="000000"/>
                </a:solidFill>
                <a:latin typeface="微软雅黑" panose="020B0503020204020204" pitchFamily="34" charset="-122"/>
                <a:ea typeface="微软雅黑" panose="020B0503020204020204" pitchFamily="34" charset="-122"/>
              </a:rPr>
              <a:t>application  ontology</a:t>
            </a:r>
            <a:r>
              <a:rPr lang="zh-CN" altLang="en-US" sz="2000" dirty="0">
                <a:solidFill>
                  <a:srgbClr val="000000"/>
                </a:solidFill>
                <a:latin typeface="微软雅黑" panose="020B0503020204020204" pitchFamily="34" charset="-122"/>
                <a:ea typeface="微软雅黑" panose="020B0503020204020204" pitchFamily="34" charset="-122"/>
              </a:rPr>
              <a:t>）</a:t>
            </a:r>
          </a:p>
          <a:p>
            <a:pPr marL="800100" lvl="1" indent="-342900">
              <a:lnSpc>
                <a:spcPct val="120000"/>
              </a:lnSpc>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rPr>
              <a:t>任务本体（</a:t>
            </a:r>
            <a:r>
              <a:rPr lang="en-US" altLang="zh-CN" sz="2000" dirty="0">
                <a:solidFill>
                  <a:srgbClr val="000000"/>
                </a:solidFill>
                <a:latin typeface="微软雅黑" panose="020B0503020204020204" pitchFamily="34" charset="-122"/>
                <a:ea typeface="微软雅黑" panose="020B0503020204020204" pitchFamily="34" charset="-122"/>
              </a:rPr>
              <a:t>task  ontology</a:t>
            </a:r>
            <a:r>
              <a:rPr lang="zh-CN" altLang="en-US" sz="2000" dirty="0">
                <a:solidFill>
                  <a:srgbClr val="000000"/>
                </a:solidFill>
                <a:latin typeface="微软雅黑" panose="020B0503020204020204" pitchFamily="34" charset="-122"/>
                <a:ea typeface="微软雅黑" panose="020B0503020204020204" pitchFamily="34" charset="-122"/>
              </a:rPr>
              <a:t>）</a:t>
            </a:r>
            <a:endPar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2400" b="1" dirty="0">
                <a:solidFill>
                  <a:srgbClr val="000000"/>
                </a:solidFill>
                <a:latin typeface="微软雅黑" panose="020B0503020204020204" pitchFamily="34" charset="-122"/>
                <a:ea typeface="微软雅黑" panose="020B0503020204020204" pitchFamily="34" charset="-122"/>
              </a:rPr>
              <a:t>本体的功能</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914400" marR="0" lvl="1"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信息描述：基于本体的信息资源组织建立在语义层面而非语法层面，是以知识的内容和本质特征为依据进行的组织。</a:t>
            </a:r>
          </a:p>
          <a:p>
            <a:pPr marL="914400" marR="0" lvl="1"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信息检索：本体通过概念间的关系来表达概念语义，能实现语义检索。</a:t>
            </a:r>
          </a:p>
          <a:p>
            <a:pPr marL="914400" marR="0" lvl="1"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语义网：本体面向计算机和网络的特点及形式化的描述能够更好地满足网络信息资源只要照顾的需要。</a:t>
            </a:r>
          </a:p>
          <a:p>
            <a:pPr marL="914400" marR="0" lvl="1"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06514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220755"/>
            <a:ext cx="4402167" cy="502766"/>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知识图谱与知识智能技术</a:t>
            </a:r>
          </a:p>
        </p:txBody>
      </p:sp>
      <p:sp>
        <p:nvSpPr>
          <p:cNvPr id="17" name="矩形 16"/>
          <p:cNvSpPr/>
          <p:nvPr/>
        </p:nvSpPr>
        <p:spPr>
          <a:xfrm>
            <a:off x="1007435" y="1796819"/>
            <a:ext cx="5952661" cy="4075988"/>
          </a:xfrm>
          <a:prstGeom prst="rect">
            <a:avLst/>
          </a:prstGeom>
        </p:spPr>
        <p:txBody>
          <a:bodyPr wrap="square">
            <a:spAutoFit/>
          </a:bodyPr>
          <a:lstStyle/>
          <a:p>
            <a:pPr marL="0" marR="0" lvl="0" indent="609585" algn="just" defTabSz="457200" rtl="0" eaLnBrk="1" fontAlgn="auto" latinLnBrk="0" hangingPunct="1">
              <a:lnSpc>
                <a:spcPct val="150000"/>
              </a:lnSpc>
              <a:spcBef>
                <a:spcPts val="0"/>
              </a:spcBef>
              <a:spcAft>
                <a:spcPts val="0"/>
              </a:spcAft>
              <a:buClrTx/>
              <a:buSzTx/>
              <a:buFontTx/>
              <a:buNone/>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知识图谱最大的优势在于其强大的数据描述能力。</a:t>
            </a:r>
          </a:p>
          <a:p>
            <a:pPr marL="0" marR="0" lvl="0" indent="609585" algn="just" defTabSz="457200" rtl="0" eaLnBrk="1" fontAlgn="auto" latinLnBrk="0" hangingPunct="1">
              <a:lnSpc>
                <a:spcPct val="150000"/>
              </a:lnSpc>
              <a:spcBef>
                <a:spcPts val="800"/>
              </a:spcBef>
              <a:spcAft>
                <a:spcPts val="0"/>
              </a:spcAft>
              <a:buClrTx/>
              <a:buSzTx/>
              <a:buFontTx/>
              <a:buNone/>
              <a:tabLst/>
              <a:defRPr/>
            </a:pPr>
            <a:r>
              <a:rPr kumimoji="0" lang="zh-CN" altLang="en-US" sz="21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知识图谱本身是一个具有属性的实体通过关系链接而成的网状知识库，从图的角度来看，知识图谱本质上是一种概念网络，其中的节点表示物理世界中的实体（或概念），而实体之间的各种语义关系则构成网络中的边。由此，知识图谱是对物理世界的一种符号表达。</a:t>
            </a:r>
          </a:p>
        </p:txBody>
      </p:sp>
      <p:pic>
        <p:nvPicPr>
          <p:cNvPr id="18" name="Picture 4" descr="http://p1.qhimgs4.com/t01d905487f0f7bac4c.jpg">
            <a:extLst>
              <a:ext uri="{FF2B5EF4-FFF2-40B4-BE49-F238E27FC236}">
                <a16:creationId xmlns:a16="http://schemas.microsoft.com/office/drawing/2014/main" id="{25670E7B-48BF-4805-8FA2-621912DA20EB}"/>
              </a:ext>
            </a:extLst>
          </p:cNvPr>
          <p:cNvPicPr>
            <a:picLocks noChangeAspect="1" noChangeArrowheads="1"/>
          </p:cNvPicPr>
          <p:nvPr/>
        </p:nvPicPr>
        <p:blipFill>
          <a:blip r:embed="rId4" cstate="print"/>
          <a:srcRect/>
          <a:stretch>
            <a:fillRect/>
          </a:stretch>
        </p:blipFill>
        <p:spPr bwMode="auto">
          <a:xfrm>
            <a:off x="6887669" y="2340873"/>
            <a:ext cx="5267884" cy="2987879"/>
          </a:xfrm>
          <a:prstGeom prst="rect">
            <a:avLst/>
          </a:prstGeom>
          <a:noFill/>
        </p:spPr>
      </p:pic>
    </p:spTree>
    <p:extLst>
      <p:ext uri="{BB962C8B-B14F-4D97-AF65-F5344CB8AC3E}">
        <p14:creationId xmlns:p14="http://schemas.microsoft.com/office/powerpoint/2010/main" val="3201443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8987903" cy="5445145"/>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知识图谱的逻辑架构</a:t>
            </a:r>
          </a:p>
          <a:p>
            <a:pPr marR="0" lvl="0" indent="457200" algn="l" defTabSz="457200" rtl="0" eaLnBrk="1" fontAlgn="auto" latinLnBrk="0" hangingPunct="1">
              <a:lnSpc>
                <a:spcPct val="130000"/>
              </a:lnSpc>
              <a:spcBef>
                <a:spcPts val="0"/>
              </a:spcBef>
              <a:spcAft>
                <a:spcPts val="0"/>
              </a:spcAft>
              <a:buClrTx/>
              <a:buSzTx/>
              <a:tabLst/>
              <a:defRPr/>
            </a:pP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a:t>
            </a:r>
            <a:r>
              <a:rPr kumimoji="0" lang="zh-CN" altLang="en-US" sz="24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逻辑结构</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分为两个层次：</a:t>
            </a:r>
            <a:r>
              <a:rPr kumimoji="0" lang="zh-CN" altLang="en-US" sz="24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数据层</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zh-CN" altLang="en-US" sz="24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模式层</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800100" marR="0" lvl="1" indent="-342900" algn="l"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数据层</a:t>
            </a:r>
          </a:p>
          <a:p>
            <a:pPr marR="0" lvl="1" indent="457200" algn="l" defTabSz="457200" rtl="0" eaLnBrk="1" fontAlgn="auto" latinLnBrk="0" hangingPunct="1">
              <a:lnSpc>
                <a:spcPct val="13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知识以事实（</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fact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）为单位存储在图数据库。如果以“实体</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关系</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实体”或者“实体</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属性</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值”三元组作为事实的基本表达方式，则存储在图数据库中的所有数据将构成庞大的实体关系网络，形成知识的图谱。</a:t>
            </a:r>
          </a:p>
          <a:p>
            <a:pPr marL="800100" marR="0" lvl="1" indent="-342900" algn="l"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模式层</a:t>
            </a:r>
          </a:p>
          <a:p>
            <a:pPr marR="0" lvl="1" indent="457200" algn="l" defTabSz="457200" rtl="0" eaLnBrk="1" fontAlgn="auto" latinLnBrk="0" hangingPunct="1">
              <a:lnSpc>
                <a:spcPct val="130000"/>
              </a:lnSpc>
              <a:spcBef>
                <a:spcPts val="0"/>
              </a:spcBef>
              <a:spcAft>
                <a:spcPts val="0"/>
              </a:spcAft>
              <a:buClrTx/>
              <a:buSzTx/>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数据层之上，是知识图谱的核心，在模式层存储的是经过提炼的知识，通常采用本体库来管理知识图谱的模式层，借助本体库对公理、规则和约束条件的支持能力来规范实体、关系以及实体的类型和属性等对象之间的联系。本体库在知识图谱中的地位相当于知识库的模具，拥有本体库的知识库冗余知识较少。</a:t>
            </a:r>
          </a:p>
          <a:p>
            <a:pPr marL="914400" marR="0" lvl="1"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859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220755"/>
            <a:ext cx="8987903" cy="502766"/>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知识图谱的技术架构</a:t>
            </a:r>
          </a:p>
        </p:txBody>
      </p:sp>
      <p:pic>
        <p:nvPicPr>
          <p:cNvPr id="2" name="图片 1">
            <a:extLst>
              <a:ext uri="{FF2B5EF4-FFF2-40B4-BE49-F238E27FC236}">
                <a16:creationId xmlns:a16="http://schemas.microsoft.com/office/drawing/2014/main" id="{B9694357-F7C2-46B2-9DEC-9DE9D6E1AA0E}"/>
              </a:ext>
            </a:extLst>
          </p:cNvPr>
          <p:cNvPicPr>
            <a:picLocks noChangeAspect="1"/>
          </p:cNvPicPr>
          <p:nvPr/>
        </p:nvPicPr>
        <p:blipFill>
          <a:blip r:embed="rId4"/>
          <a:stretch>
            <a:fillRect/>
          </a:stretch>
        </p:blipFill>
        <p:spPr>
          <a:xfrm>
            <a:off x="1007435" y="1809368"/>
            <a:ext cx="6969277" cy="4244447"/>
          </a:xfrm>
          <a:prstGeom prst="rect">
            <a:avLst/>
          </a:prstGeom>
        </p:spPr>
      </p:pic>
      <p:sp>
        <p:nvSpPr>
          <p:cNvPr id="16" name="矩形 15">
            <a:extLst>
              <a:ext uri="{FF2B5EF4-FFF2-40B4-BE49-F238E27FC236}">
                <a16:creationId xmlns:a16="http://schemas.microsoft.com/office/drawing/2014/main" id="{4CE250EB-E7E3-4DD0-B502-FFB7C4907CFA}"/>
              </a:ext>
            </a:extLst>
          </p:cNvPr>
          <p:cNvSpPr/>
          <p:nvPr/>
        </p:nvSpPr>
        <p:spPr>
          <a:xfrm>
            <a:off x="7298810" y="2170528"/>
            <a:ext cx="4527201" cy="649793"/>
          </a:xfrm>
          <a:prstGeom prst="rect">
            <a:avLst/>
          </a:prstGeom>
        </p:spPr>
        <p:txBody>
          <a:bodyPr wrap="none">
            <a:spAutoFit/>
          </a:bodyPr>
          <a:lstStyle/>
          <a:p>
            <a:pPr marL="228594" indent="-228594">
              <a:lnSpc>
                <a:spcPct val="200000"/>
              </a:lnSpc>
              <a:buFont typeface="Wingdings" panose="05000000000000000000" pitchFamily="2" charset="2"/>
              <a:buChar char="l"/>
            </a:pPr>
            <a:r>
              <a:rPr lang="zh-CN" altLang="en-US" sz="2133" b="1" dirty="0">
                <a:latin typeface="微软雅黑" panose="020B0503020204020204" pitchFamily="34" charset="-122"/>
                <a:ea typeface="微软雅黑" panose="020B0503020204020204" pitchFamily="34" charset="-122"/>
              </a:rPr>
              <a:t>采用自底向上的方式构建知识图谱</a:t>
            </a:r>
            <a:endParaRPr lang="en-US" altLang="zh-CN" sz="2133"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21F2FB51-9DAF-429A-88C9-5324FA26BEF4}"/>
              </a:ext>
            </a:extLst>
          </p:cNvPr>
          <p:cNvSpPr/>
          <p:nvPr/>
        </p:nvSpPr>
        <p:spPr>
          <a:xfrm>
            <a:off x="8400256" y="2852936"/>
            <a:ext cx="3456384" cy="1962717"/>
          </a:xfrm>
          <a:prstGeom prst="rect">
            <a:avLst/>
          </a:prstGeom>
        </p:spPr>
        <p:txBody>
          <a:bodyPr wrap="square">
            <a:spAutoFit/>
          </a:bodyPr>
          <a:lstStyle/>
          <a:p>
            <a:pPr>
              <a:lnSpc>
                <a:spcPct val="200000"/>
              </a:lnSpc>
              <a:buClr>
                <a:schemeClr val="tx1"/>
              </a:buClr>
              <a:buFont typeface="Wingdings" pitchFamily="2" charset="2"/>
              <a:buChar char="Ø"/>
            </a:pPr>
            <a:r>
              <a:rPr lang="zh-CN" altLang="en-US" sz="2133" b="1" dirty="0">
                <a:latin typeface="微软雅黑" panose="020B0503020204020204" pitchFamily="34" charset="-122"/>
                <a:ea typeface="微软雅黑" panose="020B0503020204020204" pitchFamily="34" charset="-122"/>
              </a:rPr>
              <a:t>信息抽取</a:t>
            </a:r>
            <a:endParaRPr lang="en-US" altLang="zh-CN" sz="2133" b="1" dirty="0">
              <a:latin typeface="微软雅黑" panose="020B0503020204020204" pitchFamily="34" charset="-122"/>
              <a:ea typeface="微软雅黑" panose="020B0503020204020204" pitchFamily="34" charset="-122"/>
            </a:endParaRPr>
          </a:p>
          <a:p>
            <a:pPr>
              <a:lnSpc>
                <a:spcPct val="200000"/>
              </a:lnSpc>
              <a:buClr>
                <a:schemeClr val="tx1"/>
              </a:buClr>
              <a:buFont typeface="Wingdings" pitchFamily="2" charset="2"/>
              <a:buChar char="Ø"/>
            </a:pPr>
            <a:r>
              <a:rPr lang="zh-CN" altLang="en-US" sz="2133" b="1" dirty="0">
                <a:latin typeface="微软雅黑" panose="020B0503020204020204" pitchFamily="34" charset="-122"/>
                <a:ea typeface="微软雅黑" panose="020B0503020204020204" pitchFamily="34" charset="-122"/>
              </a:rPr>
              <a:t>知识融合</a:t>
            </a:r>
            <a:endParaRPr lang="en-US" altLang="zh-CN" sz="2133" b="1" dirty="0">
              <a:latin typeface="微软雅黑" panose="020B0503020204020204" pitchFamily="34" charset="-122"/>
              <a:ea typeface="微软雅黑" panose="020B0503020204020204" pitchFamily="34" charset="-122"/>
            </a:endParaRPr>
          </a:p>
          <a:p>
            <a:pPr>
              <a:lnSpc>
                <a:spcPct val="200000"/>
              </a:lnSpc>
              <a:buClr>
                <a:schemeClr val="tx1"/>
              </a:buClr>
              <a:buFont typeface="Wingdings" pitchFamily="2" charset="2"/>
              <a:buChar char="Ø"/>
            </a:pPr>
            <a:r>
              <a:rPr lang="zh-CN" altLang="en-US" sz="2133" b="1" dirty="0">
                <a:latin typeface="微软雅黑" panose="020B0503020204020204" pitchFamily="34" charset="-122"/>
                <a:ea typeface="微软雅黑" panose="020B0503020204020204" pitchFamily="34" charset="-122"/>
              </a:rPr>
              <a:t>知识加工</a:t>
            </a:r>
          </a:p>
        </p:txBody>
      </p:sp>
    </p:spTree>
    <p:extLst>
      <p:ext uri="{BB962C8B-B14F-4D97-AF65-F5344CB8AC3E}">
        <p14:creationId xmlns:p14="http://schemas.microsoft.com/office/powerpoint/2010/main" val="3092177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10153752" cy="5940537"/>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知识图谱的功能</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通过知识图谱，不仅可以将互联网的信息表达成更接近人类认知世界的形式，而且提供了一种更好的组织、管理和利用海量信息的方式。</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marR="0" lvl="0" indent="-342900" algn="just"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智能语义搜索</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用户发起查询时，搜索引擎会借助知识图谱的帮助对用户查询的关键词进行解析和推理，进而将其映射到知识图谱中的一个或一组概念之上，然后根据知识图谱的概念层次结构，向用户返回图形化的知识结构，这就是我们在谷歌和百度的搜索结果中看到的知识卡片。</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深度问答应用</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系统同样会首先在知识图谱的帮助下对用户使用自然语言提出的问题进行语义分析和语法分析，进而将其转化成结构化形式的查询语句，然后在知识图谱中查询答案。比如，如果用户提问：“如何判断是否感染了埃博拉病毒？”，则该查询有可能被等价变换为“埃博拉病毒的症状有哪些？”，然后再进行推理变换，最终形成等价的三元组查询语句，如（埃博拉，症状，？）和（埃博拉，征兆，？）等。</a:t>
            </a:r>
          </a:p>
          <a:p>
            <a:pPr marL="0" marR="0" lvl="0" indent="457200" algn="just" defTabSz="4572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457200" rtl="0" eaLnBrk="1" fontAlgn="auto" latinLnBrk="0" hangingPunct="1">
              <a:lnSpc>
                <a:spcPct val="13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25122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10153752" cy="3059748"/>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知识图谱的应用</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Google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推出知识图谱</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(Knowledge Graph)</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之后，国内外的其它互联网搜索引擎公司，也纷纷构建了自己的知识图谱，包括微软的</a:t>
            </a:r>
            <a:r>
              <a:rPr kumimoji="0" lang="en-US" altLang="zh-CN" sz="2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Probase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、搜狗的知立方、百度的知心等</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知识图谱，按照其概念、实体的覆盖面，可以分为通用知识图谱和专用知识图谱两类。</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通用知识图谱；</a:t>
            </a:r>
          </a:p>
          <a:p>
            <a:pPr marL="0" marR="0" lvl="0" indent="457200" algn="just" defTabSz="4572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专用</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领域</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a:t>
            </a:r>
          </a:p>
          <a:p>
            <a:pPr marL="0" marR="0" lvl="0" indent="457200" algn="just" defTabSz="457200" rtl="0" eaLnBrk="1" fontAlgn="auto" latinLnBrk="0" hangingPunct="1">
              <a:lnSpc>
                <a:spcPct val="13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B7ECBCED-D77F-4103-9AD2-517AB009C975}"/>
              </a:ext>
            </a:extLst>
          </p:cNvPr>
          <p:cNvPicPr>
            <a:picLocks noChangeAspect="1"/>
          </p:cNvPicPr>
          <p:nvPr/>
        </p:nvPicPr>
        <p:blipFill>
          <a:blip r:embed="rId4"/>
          <a:stretch>
            <a:fillRect/>
          </a:stretch>
        </p:blipFill>
        <p:spPr>
          <a:xfrm>
            <a:off x="4628950" y="3140159"/>
            <a:ext cx="6190837" cy="3059748"/>
          </a:xfrm>
          <a:prstGeom prst="rect">
            <a:avLst/>
          </a:prstGeom>
        </p:spPr>
      </p:pic>
    </p:spTree>
    <p:extLst>
      <p:ext uri="{BB962C8B-B14F-4D97-AF65-F5344CB8AC3E}">
        <p14:creationId xmlns:p14="http://schemas.microsoft.com/office/powerpoint/2010/main" val="341279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4</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知识组织的典型技术</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10153752" cy="573875"/>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知识图谱的应用</a:t>
            </a:r>
          </a:p>
        </p:txBody>
      </p:sp>
      <p:pic>
        <p:nvPicPr>
          <p:cNvPr id="3" name="图片 2">
            <a:extLst>
              <a:ext uri="{FF2B5EF4-FFF2-40B4-BE49-F238E27FC236}">
                <a16:creationId xmlns:a16="http://schemas.microsoft.com/office/drawing/2014/main" id="{75EF8230-4521-447D-A56F-8DAE929F17F1}"/>
              </a:ext>
            </a:extLst>
          </p:cNvPr>
          <p:cNvPicPr>
            <a:picLocks noChangeAspect="1"/>
          </p:cNvPicPr>
          <p:nvPr/>
        </p:nvPicPr>
        <p:blipFill>
          <a:blip r:embed="rId4"/>
          <a:stretch>
            <a:fillRect/>
          </a:stretch>
        </p:blipFill>
        <p:spPr>
          <a:xfrm>
            <a:off x="2049328" y="1734304"/>
            <a:ext cx="8093344" cy="4480244"/>
          </a:xfrm>
          <a:prstGeom prst="rect">
            <a:avLst/>
          </a:prstGeom>
        </p:spPr>
      </p:pic>
    </p:spTree>
    <p:extLst>
      <p:ext uri="{BB962C8B-B14F-4D97-AF65-F5344CB8AC3E}">
        <p14:creationId xmlns:p14="http://schemas.microsoft.com/office/powerpoint/2010/main" val="2807466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a:t>
            </a:r>
            <a:r>
              <a:rPr lang="en-US" sz="2400" dirty="0">
                <a:solidFill>
                  <a:prstClr val="black">
                    <a:lumMod val="50000"/>
                    <a:lumOff val="50000"/>
                  </a:prstClr>
                </a:solidFill>
                <a:latin typeface="Impact" panose="020B0806030902050204" pitchFamily="34" charset="0"/>
                <a:ea typeface="微软雅黑"/>
              </a:rPr>
              <a:t>5</a:t>
            </a:r>
            <a:endPar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知识组织的经典案例</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10153752" cy="573875"/>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政府数据组织与开放</a:t>
            </a:r>
          </a:p>
        </p:txBody>
      </p:sp>
      <p:pic>
        <p:nvPicPr>
          <p:cNvPr id="16" name="Picture 1">
            <a:extLst>
              <a:ext uri="{FF2B5EF4-FFF2-40B4-BE49-F238E27FC236}">
                <a16:creationId xmlns:a16="http://schemas.microsoft.com/office/drawing/2014/main" id="{E8B8B9DE-03D1-4586-A284-77947664B7F6}"/>
              </a:ext>
            </a:extLst>
          </p:cNvPr>
          <p:cNvPicPr>
            <a:picLocks noChangeAspect="1" noChangeArrowheads="1"/>
          </p:cNvPicPr>
          <p:nvPr/>
        </p:nvPicPr>
        <p:blipFill>
          <a:blip r:embed="rId4" cstate="print"/>
          <a:srcRect/>
          <a:stretch>
            <a:fillRect/>
          </a:stretch>
        </p:blipFill>
        <p:spPr bwMode="auto">
          <a:xfrm>
            <a:off x="2099868" y="1715558"/>
            <a:ext cx="7968885" cy="4512500"/>
          </a:xfrm>
          <a:prstGeom prst="rect">
            <a:avLst/>
          </a:prstGeom>
          <a:noFill/>
          <a:ln w="9525">
            <a:noFill/>
            <a:miter lim="800000"/>
            <a:headEnd/>
            <a:tailEnd/>
          </a:ln>
        </p:spPr>
      </p:pic>
    </p:spTree>
    <p:extLst>
      <p:ext uri="{BB962C8B-B14F-4D97-AF65-F5344CB8AC3E}">
        <p14:creationId xmlns:p14="http://schemas.microsoft.com/office/powerpoint/2010/main" val="1238475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05</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知识组织的经典案例</a:t>
            </a:r>
            <a:endParaRPr kumimoji="0" lang="en-US" altLang="zh-CN" sz="2667" b="0" i="0" u="none" strike="noStrike" kern="1200" cap="none" spc="0" normalizeH="0" baseline="0" noProof="0" dirty="0">
              <a:ln>
                <a:noFill/>
              </a:ln>
              <a:solidFill>
                <a:srgbClr val="2E2B25"/>
              </a:solidFill>
              <a:effectLst/>
              <a:uLnTx/>
              <a:uFillTx/>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007435" y="1111426"/>
            <a:ext cx="10153752" cy="573875"/>
          </a:xfrm>
          <a:prstGeom prst="rect">
            <a:avLst/>
          </a:prstGeom>
        </p:spPr>
        <p:txBody>
          <a:bodyPr wrap="square">
            <a:spAutoFit/>
          </a:bodyPr>
          <a:lstStyle/>
          <a:p>
            <a:pPr marL="457200" marR="0" lvl="0" indent="-457200" algn="l" defTabSz="4572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通讯社汤普森路透社</a:t>
            </a:r>
            <a:r>
              <a:rPr kumimoji="0" lang="en-US" altLang="zh-CN" sz="2667"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OpenCalais</a:t>
            </a: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用计算机处理新闻条目</a:t>
            </a:r>
          </a:p>
        </p:txBody>
      </p:sp>
      <p:pic>
        <p:nvPicPr>
          <p:cNvPr id="2" name="图片 1">
            <a:extLst>
              <a:ext uri="{FF2B5EF4-FFF2-40B4-BE49-F238E27FC236}">
                <a16:creationId xmlns:a16="http://schemas.microsoft.com/office/drawing/2014/main" id="{C34E8F9B-83D9-4F1E-80A1-3BA3DFB1E080}"/>
              </a:ext>
            </a:extLst>
          </p:cNvPr>
          <p:cNvPicPr>
            <a:picLocks noChangeAspect="1"/>
          </p:cNvPicPr>
          <p:nvPr/>
        </p:nvPicPr>
        <p:blipFill>
          <a:blip r:embed="rId4"/>
          <a:stretch>
            <a:fillRect/>
          </a:stretch>
        </p:blipFill>
        <p:spPr>
          <a:xfrm>
            <a:off x="923095" y="1736599"/>
            <a:ext cx="10345809" cy="4493141"/>
          </a:xfrm>
          <a:prstGeom prst="rect">
            <a:avLst/>
          </a:prstGeom>
        </p:spPr>
      </p:pic>
    </p:spTree>
    <p:extLst>
      <p:ext uri="{BB962C8B-B14F-4D97-AF65-F5344CB8AC3E}">
        <p14:creationId xmlns:p14="http://schemas.microsoft.com/office/powerpoint/2010/main" val="308141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04</a:t>
            </a:r>
          </a:p>
        </p:txBody>
      </p:sp>
      <p:sp>
        <p:nvSpPr>
          <p:cNvPr id="13" name="矩形 12"/>
          <p:cNvSpPr/>
          <p:nvPr/>
        </p:nvSpPr>
        <p:spPr>
          <a:xfrm>
            <a:off x="1144411" y="366815"/>
            <a:ext cx="3068467" cy="584773"/>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信息组织的步骤</a:t>
            </a:r>
            <a:endParaRPr kumimoji="0" lang="en-US" altLang="zh-CN" sz="32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7" name="Rectangle 11"/>
          <p:cNvSpPr>
            <a:spLocks noChangeArrowheads="1"/>
          </p:cNvSpPr>
          <p:nvPr/>
        </p:nvSpPr>
        <p:spPr bwMode="auto">
          <a:xfrm>
            <a:off x="753390" y="1284478"/>
            <a:ext cx="10468909" cy="500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信息组织主要包括信息选择、信息分析、信息描述与揭示以及信息存储</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大步骤，具体内容如下：</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信息选择</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，即从已采集到的无序信息流中甄别出有用信息，剔除无用信息，保留有用信息；</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信息分析</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，即遵循一定的逻辑关系，从语义、语法和语用等不同层面细化、挖掘、加工被选择的有用信息的外部特征以及内部特征，最终进行整理归类；</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信息描述与揭示</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根据信息组织和检索的需求，在信息分析的基础上，对信息资源的形式表征、物质形态等外部特征，主题内容、观点内容等内容特征进行细化描述、全面记录的活动。如著录主要描述文献信息的形式特征；标引主要揭示文献信息的内容特征。</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8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信息存储</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，指按照一定的格式与序列，将经过加工整理序化的信息存储到特定载体的过程。</a:t>
            </a:r>
          </a:p>
        </p:txBody>
      </p:sp>
    </p:spTree>
    <p:extLst>
      <p:ext uri="{BB962C8B-B14F-4D97-AF65-F5344CB8AC3E}">
        <p14:creationId xmlns:p14="http://schemas.microsoft.com/office/powerpoint/2010/main" val="1419391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微软雅黑" panose="020B0503020204020204" pitchFamily="34" charset="-122"/>
                <a:ea typeface="微软雅黑" panose="020B0503020204020204" pitchFamily="34" charset="-122"/>
              </a:rPr>
              <a:t>六、大数据时代的信息组织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990224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761634"/>
            <a:ext cx="9030840" cy="3071290"/>
          </a:xfrm>
          <a:prstGeom prst="rect">
            <a:avLst/>
          </a:prstGeom>
          <a:noFill/>
        </p:spPr>
        <p:txBody>
          <a:bodyPr wrap="square" rtlCol="0">
            <a:spAutoFit/>
          </a:bodyPr>
          <a:lstStyle/>
          <a:p>
            <a:r>
              <a:rPr lang="en-US" altLang="zh-CN" sz="2667" dirty="0">
                <a:latin typeface="微软雅黑" panose="020B0503020204020204" pitchFamily="34" charset="-122"/>
                <a:ea typeface="微软雅黑" panose="020B0503020204020204" pitchFamily="34" charset="-122"/>
                <a:cs typeface="Times New Roman" panose="02020603050405020304" pitchFamily="18" charset="0"/>
              </a:rPr>
              <a:t>Web2.0</a:t>
            </a:r>
            <a:r>
              <a:rPr lang="zh-CN" altLang="en-US" sz="2667" dirty="0">
                <a:latin typeface="微软雅黑" panose="020B0503020204020204" pitchFamily="34" charset="-122"/>
                <a:ea typeface="微软雅黑" panose="020B0503020204020204" pitchFamily="34" charset="-122"/>
                <a:cs typeface="Times New Roman" panose="02020603050405020304" pitchFamily="18" charset="0"/>
              </a:rPr>
              <a:t>用户创造内容与互动参与模式为信息组织带来的新理念。</a:t>
            </a:r>
          </a:p>
          <a:p>
            <a:endParaRPr lang="en-US" altLang="zh-CN" sz="266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667" dirty="0">
                <a:latin typeface="微软雅黑" panose="020B0503020204020204" pitchFamily="34" charset="-122"/>
                <a:ea typeface="微软雅黑" panose="020B0503020204020204" pitchFamily="34" charset="-122"/>
                <a:cs typeface="Times New Roman" panose="02020603050405020304" pitchFamily="18" charset="0"/>
              </a:rPr>
              <a:t>实用信息组织兴起</a:t>
            </a:r>
            <a:endParaRPr lang="en-US" altLang="zh-CN" sz="2667"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667" dirty="0">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nSpc>
                <a:spcPct val="150000"/>
              </a:lnSpc>
              <a:buClr>
                <a:schemeClr val="tx1"/>
              </a:buClr>
              <a:buFont typeface="Wingdings" pitchFamily="2" charset="2"/>
              <a:buChar char="l"/>
            </a:pPr>
            <a:r>
              <a:rPr lang="zh-CN" altLang="zh-CN" sz="2133" dirty="0">
                <a:latin typeface="微软雅黑" panose="020B0503020204020204" pitchFamily="34" charset="-122"/>
                <a:ea typeface="微软雅黑" panose="020B0503020204020204" pitchFamily="34" charset="-122"/>
                <a:cs typeface="Times New Roman" panose="02020603050405020304" pitchFamily="18" charset="0"/>
              </a:rPr>
              <a:t>放弃传统的组织原理与原则，允许冗余、允许非标准化</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nSpc>
                <a:spcPct val="150000"/>
              </a:lnSpc>
              <a:buClr>
                <a:schemeClr val="tx1"/>
              </a:buClr>
              <a:buFont typeface="Wingdings" pitchFamily="2" charset="2"/>
              <a:buChar char="l"/>
            </a:pPr>
            <a:r>
              <a:rPr lang="zh-CN" altLang="zh-CN" sz="2133" dirty="0">
                <a:latin typeface="微软雅黑" panose="020B0503020204020204" pitchFamily="34" charset="-122"/>
                <a:ea typeface="微软雅黑" panose="020B0503020204020204" pitchFamily="34" charset="-122"/>
                <a:cs typeface="Times New Roman" panose="02020603050405020304" pitchFamily="18" charset="0"/>
              </a:rPr>
              <a:t>并非严格用于知识控制而主要偏向于相关性发现</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13869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标签</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44411" y="1155774"/>
            <a:ext cx="9695072" cy="4490396"/>
          </a:xfrm>
          <a:prstGeom prst="rect">
            <a:avLst/>
          </a:prstGeom>
          <a:noFill/>
        </p:spPr>
        <p:txBody>
          <a:bodyPr wrap="square" rtlCol="0">
            <a:spAutoFit/>
          </a:bodyPr>
          <a:lstStyle/>
          <a:p>
            <a:pPr marL="457200" indent="-457200">
              <a:lnSpc>
                <a:spcPct val="120000"/>
              </a:lnSpc>
              <a:buFont typeface="Wingdings" panose="05000000000000000000" pitchFamily="2" charset="2"/>
              <a:buChar char="n"/>
            </a:pPr>
            <a:r>
              <a:rPr lang="zh-CN" altLang="en-US" sz="2667" b="1" dirty="0">
                <a:latin typeface="微软雅黑" panose="020B0503020204020204" pitchFamily="34" charset="-122"/>
                <a:ea typeface="微软雅黑" panose="020B0503020204020204" pitchFamily="34" charset="-122"/>
                <a:cs typeface="Times New Roman" panose="02020603050405020304" pitchFamily="18" charset="0"/>
              </a:rPr>
              <a:t>标签的定义</a:t>
            </a:r>
            <a:endParaRPr lang="en-US" altLang="zh-CN" sz="1333" b="1" dirty="0">
              <a:latin typeface="微软雅黑" panose="020B0503020204020204" pitchFamily="34" charset="-122"/>
              <a:ea typeface="微软雅黑" panose="020B0503020204020204" pitchFamily="34" charset="-122"/>
              <a:cs typeface="Times New Roman" panose="02020603050405020304" pitchFamily="18" charset="0"/>
            </a:endParaRPr>
          </a:p>
          <a:p>
            <a:pPr indent="609585" algn="just">
              <a:lnSpc>
                <a:spcPct val="120000"/>
              </a:lnSpc>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标签标注（</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Tags</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），也称</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社会化标签</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，是指群体用户</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自发地、自由地</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为资源标注的</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个性化标签</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，目的是为了更好的显示和突出搜寻的</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重点关键词</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或者</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词条</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，以便更好的管理个人信息或指导用户浏览和索引。</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a:p>
            <a:pPr indent="609585" algn="just">
              <a:lnSpc>
                <a:spcPct val="120000"/>
              </a:lnSpc>
            </a:pP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Tag</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可以被看作是一种关键词标记，但也不同于一般的关键词：</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Tag</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是可以基于</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上下文</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，可以基于</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事实</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或</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文章内容</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，也可以基于</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使用目的</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或用户的</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主观感受</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标注，因而</a:t>
            </a:r>
            <a:r>
              <a:rPr lang="en-US" altLang="zh-CN" sz="2133" dirty="0">
                <a:latin typeface="微软雅黑" panose="020B0503020204020204" pitchFamily="34" charset="-122"/>
                <a:ea typeface="微软雅黑" panose="020B0503020204020204" pitchFamily="34" charset="-122"/>
                <a:cs typeface="Times New Roman" panose="02020603050405020304" pitchFamily="18" charset="0"/>
              </a:rPr>
              <a:t>tag</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并不一定都是在文章中出现的关键词。</a:t>
            </a:r>
            <a:endParaRPr lang="zh-CN" altLang="en-US" sz="1867" dirty="0">
              <a:latin typeface="微软雅黑" panose="020B0503020204020204" pitchFamily="34" charset="-122"/>
              <a:ea typeface="微软雅黑" panose="020B0503020204020204" pitchFamily="34" charset="-122"/>
              <a:cs typeface="Times New Roman" panose="02020603050405020304" pitchFamily="18" charset="0"/>
            </a:endParaRPr>
          </a:p>
          <a:p>
            <a:pPr indent="609585" algn="just">
              <a:lnSpc>
                <a:spcPct val="120000"/>
              </a:lnSpc>
            </a:pP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从方法上看，标签法是一种</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自下向上</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的信息标引和组织方法，通过大量标签集合以及基于资源链接的主题相关性产生的</a:t>
            </a:r>
            <a:r>
              <a:rPr lang="zh-CN" altLang="en-US" sz="2133"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语义关系</a:t>
            </a:r>
            <a:r>
              <a:rPr lang="zh-CN" altLang="en-US" sz="2133" dirty="0">
                <a:latin typeface="微软雅黑" panose="020B0503020204020204" pitchFamily="34" charset="-122"/>
                <a:ea typeface="微软雅黑" panose="020B0503020204020204" pitchFamily="34" charset="-122"/>
                <a:cs typeface="Times New Roman" panose="02020603050405020304" pitchFamily="18" charset="0"/>
              </a:rPr>
              <a:t>，能够形成一种有效的信息特征揭示或知识发现方式。从组织过程看，标签也是一种准确、灵活、开放的网络信息分类与组织方法。</a:t>
            </a:r>
            <a:endParaRPr lang="en-US" altLang="zh-CN" sz="2133"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238376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标签</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954359" y="1025479"/>
            <a:ext cx="10601703" cy="480131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标签与社会化标签</a:t>
            </a:r>
            <a:endParaRPr lang="en-US" altLang="zh-CN" sz="2400" b="1"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从产生方式看，标签主要有三类：一类是</a:t>
            </a:r>
            <a:r>
              <a:rPr lang="zh-CN" altLang="en-US" sz="2000" dirty="0">
                <a:solidFill>
                  <a:srgbClr val="C00000"/>
                </a:solidFill>
                <a:latin typeface="微软雅黑" panose="020B0503020204020204" pitchFamily="34" charset="-122"/>
                <a:ea typeface="微软雅黑" panose="020B0503020204020204" pitchFamily="34" charset="-122"/>
              </a:rPr>
              <a:t>用户主动添加</a:t>
            </a:r>
            <a:r>
              <a:rPr lang="zh-CN" altLang="en-US" sz="2000" dirty="0">
                <a:latin typeface="微软雅黑" panose="020B0503020204020204" pitchFamily="34" charset="-122"/>
                <a:ea typeface="微软雅黑" panose="020B0503020204020204" pitchFamily="34" charset="-122"/>
              </a:rPr>
              <a:t>，一类是</a:t>
            </a:r>
            <a:r>
              <a:rPr lang="zh-CN" altLang="en-US" sz="2000" dirty="0">
                <a:solidFill>
                  <a:srgbClr val="C00000"/>
                </a:solidFill>
                <a:latin typeface="微软雅黑" panose="020B0503020204020204" pitchFamily="34" charset="-122"/>
                <a:ea typeface="微软雅黑" panose="020B0503020204020204" pitchFamily="34" charset="-122"/>
              </a:rPr>
              <a:t>系统推荐并经用户确认</a:t>
            </a:r>
            <a:r>
              <a:rPr lang="zh-CN" altLang="en-US" sz="2000" dirty="0">
                <a:latin typeface="微软雅黑" panose="020B0503020204020204" pitchFamily="34" charset="-122"/>
                <a:ea typeface="微软雅黑" panose="020B0503020204020204" pitchFamily="34" charset="-122"/>
              </a:rPr>
              <a:t>，还有一类是</a:t>
            </a:r>
            <a:r>
              <a:rPr lang="zh-CN" altLang="en-US" sz="2000" dirty="0">
                <a:solidFill>
                  <a:srgbClr val="C00000"/>
                </a:solidFill>
                <a:latin typeface="微软雅黑" panose="020B0503020204020204" pitchFamily="34" charset="-122"/>
                <a:ea typeface="微软雅黑" panose="020B0503020204020204" pitchFamily="34" charset="-122"/>
              </a:rPr>
              <a:t>系统自动添加</a:t>
            </a:r>
            <a:r>
              <a:rPr lang="zh-CN" altLang="en-US" sz="2000" dirty="0">
                <a:latin typeface="微软雅黑" panose="020B0503020204020204" pitchFamily="34" charset="-122"/>
                <a:ea typeface="微软雅黑" panose="020B0503020204020204" pitchFamily="34" charset="-122"/>
              </a:rPr>
              <a:t>。因为前两种方式涉及用户与信息资源的交互，因此也被认为是社会化标签系统。</a:t>
            </a:r>
            <a:endParaRPr lang="en-US" altLang="zh-CN" sz="2000"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相对于专门的信息资源组织方法，社会化标签的标注动机比较</a:t>
            </a:r>
            <a:r>
              <a:rPr lang="zh-CN" altLang="en-US" sz="2000" dirty="0">
                <a:solidFill>
                  <a:srgbClr val="C00000"/>
                </a:solidFill>
                <a:latin typeface="微软雅黑" panose="020B0503020204020204" pitchFamily="34" charset="-122"/>
                <a:ea typeface="微软雅黑" panose="020B0503020204020204" pitchFamily="34" charset="-122"/>
              </a:rPr>
              <a:t>多样</a:t>
            </a:r>
            <a:r>
              <a:rPr lang="zh-CN" altLang="en-US" sz="2000" dirty="0">
                <a:latin typeface="微软雅黑" panose="020B0503020204020204" pitchFamily="34" charset="-122"/>
                <a:ea typeface="微软雅黑" panose="020B0503020204020204" pitchFamily="34" charset="-122"/>
              </a:rPr>
              <a:t>、标注过程相对</a:t>
            </a:r>
            <a:r>
              <a:rPr lang="zh-CN" altLang="en-US" sz="2000" dirty="0">
                <a:solidFill>
                  <a:srgbClr val="C00000"/>
                </a:solidFill>
                <a:latin typeface="微软雅黑" panose="020B0503020204020204" pitchFamily="34" charset="-122"/>
                <a:ea typeface="微软雅黑" panose="020B0503020204020204" pitchFamily="34" charset="-122"/>
              </a:rPr>
              <a:t>随意</a:t>
            </a:r>
            <a:r>
              <a:rPr lang="zh-CN" altLang="en-US" sz="2000" dirty="0">
                <a:latin typeface="微软雅黑" panose="020B0503020204020204" pitchFamily="34" charset="-122"/>
                <a:ea typeface="微软雅黑" panose="020B0503020204020204" pitchFamily="34" charset="-122"/>
              </a:rPr>
              <a:t>、内容加工精度不一定完全准确，是一种</a:t>
            </a:r>
            <a:r>
              <a:rPr lang="zh-CN" altLang="en-US" sz="2000" dirty="0">
                <a:solidFill>
                  <a:srgbClr val="C00000"/>
                </a:solidFill>
                <a:latin typeface="微软雅黑" panose="020B0503020204020204" pitchFamily="34" charset="-122"/>
                <a:ea typeface="微软雅黑" panose="020B0503020204020204" pitchFamily="34" charset="-122"/>
              </a:rPr>
              <a:t>非精确、非标准化</a:t>
            </a:r>
            <a:r>
              <a:rPr lang="zh-CN" altLang="en-US" sz="2000" dirty="0">
                <a:latin typeface="微软雅黑" panose="020B0503020204020204" pitchFamily="34" charset="-122"/>
                <a:ea typeface="微软雅黑" panose="020B0503020204020204" pitchFamily="34" charset="-122"/>
              </a:rPr>
              <a:t>的信息组织方法。</a:t>
            </a:r>
            <a:endParaRPr lang="en-US" altLang="zh-CN" sz="2000" dirty="0">
              <a:latin typeface="微软雅黑" panose="020B0503020204020204" pitchFamily="34" charset="-122"/>
              <a:ea typeface="微软雅黑" panose="020B0503020204020204" pitchFamily="34" charset="-122"/>
            </a:endParaRPr>
          </a:p>
          <a:p>
            <a:pPr marL="380990" indent="-380990" algn="just">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相对于传统信息资源组织方法，社会化标签能够反映用户的情感、评价等</a:t>
            </a:r>
            <a:r>
              <a:rPr lang="zh-CN" altLang="en-US" sz="2000" dirty="0">
                <a:solidFill>
                  <a:srgbClr val="C00000"/>
                </a:solidFill>
                <a:latin typeface="微软雅黑" panose="020B0503020204020204" pitchFamily="34" charset="-122"/>
                <a:ea typeface="微软雅黑" panose="020B0503020204020204" pitchFamily="34" charset="-122"/>
              </a:rPr>
              <a:t>主观感受</a:t>
            </a:r>
            <a:r>
              <a:rPr lang="zh-CN" altLang="en-US" sz="2000" dirty="0">
                <a:latin typeface="微软雅黑" panose="020B0503020204020204" pitchFamily="34" charset="-122"/>
                <a:ea typeface="微软雅黑" panose="020B0503020204020204" pitchFamily="34" charset="-122"/>
              </a:rPr>
              <a:t>，能够揭示传统信息资源组织方法难以揭示的</a:t>
            </a:r>
            <a:r>
              <a:rPr lang="zh-CN" altLang="en-US" sz="2000" dirty="0">
                <a:solidFill>
                  <a:srgbClr val="C00000"/>
                </a:solidFill>
                <a:latin typeface="微软雅黑" panose="020B0503020204020204" pitchFamily="34" charset="-122"/>
                <a:ea typeface="微软雅黑" panose="020B0503020204020204" pitchFamily="34" charset="-122"/>
              </a:rPr>
              <a:t>心理和情绪</a:t>
            </a:r>
            <a:r>
              <a:rPr lang="zh-CN" altLang="en-US" sz="2000" dirty="0">
                <a:latin typeface="微软雅黑" panose="020B0503020204020204" pitchFamily="34" charset="-122"/>
                <a:ea typeface="微软雅黑" panose="020B0503020204020204" pitchFamily="34" charset="-122"/>
              </a:rPr>
              <a:t>层面的特征；也能反映用户社交网络中的</a:t>
            </a:r>
            <a:r>
              <a:rPr lang="zh-CN" altLang="en-US" sz="2000" dirty="0">
                <a:solidFill>
                  <a:srgbClr val="C00000"/>
                </a:solidFill>
                <a:latin typeface="微软雅黑" panose="020B0503020204020204" pitchFamily="34" charset="-122"/>
                <a:ea typeface="微软雅黑" panose="020B0503020204020204" pitchFamily="34" charset="-122"/>
              </a:rPr>
              <a:t>兴趣相似度</a:t>
            </a:r>
            <a:r>
              <a:rPr lang="zh-CN" altLang="en-US" sz="2000" dirty="0">
                <a:latin typeface="微软雅黑" panose="020B0503020204020204" pitchFamily="34" charset="-122"/>
                <a:ea typeface="微软雅黑" panose="020B0503020204020204" pitchFamily="34" charset="-122"/>
              </a:rPr>
              <a:t>等潜在信息。</a:t>
            </a:r>
            <a:endParaRPr lang="zh-CN"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3579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标签</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084790"/>
            <a:ext cx="9030840" cy="5628720"/>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标签的信息组织特征</a:t>
            </a:r>
            <a:endParaRPr kumimoji="0"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R="0" lvl="0" indent="457200" algn="just" defTabSz="457200" rtl="0" eaLnBrk="1" fontAlgn="auto" latinLnBrk="0" hangingPunct="1">
              <a:lnSpc>
                <a:spcPct val="150000"/>
              </a:lnSpc>
              <a:spcBef>
                <a:spcPts val="0"/>
              </a:spcBef>
              <a:spcAft>
                <a:spcPts val="0"/>
              </a:spcAft>
              <a:buClr>
                <a:srgbClr val="000000"/>
              </a:buClr>
              <a:buSzTx/>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标签的标注质量受</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资源类型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认知风格</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认知难度</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个人习惯</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以及</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系统推荐质量</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等多种因素影响。一般而言，图片可能更多标注</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人物</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时间</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地点</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等指示性标签，音乐可能标注</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演唱者</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音乐类型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收听感受</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等。</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
                <a:srgbClr val="000000"/>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认知风格</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上，有些用户关注内容的</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整体场景</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，有些用户会标注内容的</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局部或个体特征</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
                <a:srgbClr val="000000"/>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个人习惯</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上，有些用户偏</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主观感受</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，有些用户偏</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事实特征</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26090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标签</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084790"/>
            <a:ext cx="9030840" cy="341272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667" b="1" dirty="0">
                <a:latin typeface="微软雅黑" panose="020B0503020204020204" pitchFamily="34" charset="-122"/>
                <a:ea typeface="微软雅黑" panose="020B0503020204020204" pitchFamily="34" charset="-122"/>
              </a:rPr>
              <a:t>标签的信息组织特征</a:t>
            </a:r>
            <a:endParaRPr lang="en-US" altLang="zh-CN" sz="1333" b="1" dirty="0">
              <a:latin typeface="微软雅黑" panose="020B0503020204020204" pitchFamily="34" charset="-122"/>
              <a:ea typeface="微软雅黑" panose="020B0503020204020204" pitchFamily="34" charset="-122"/>
            </a:endParaRPr>
          </a:p>
          <a:p>
            <a:pPr marL="380990" indent="-380990" algn="just">
              <a:lnSpc>
                <a:spcPct val="150000"/>
              </a:lnSpc>
              <a:buClr>
                <a:schemeClr val="tx1"/>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从</a:t>
            </a:r>
            <a:r>
              <a:rPr lang="zh-CN" altLang="en-US" sz="2400" b="1" dirty="0">
                <a:latin typeface="微软雅黑" panose="020B0503020204020204" pitchFamily="34" charset="-122"/>
                <a:ea typeface="微软雅黑" panose="020B0503020204020204" pitchFamily="34" charset="-122"/>
              </a:rPr>
              <a:t>语言特征</a:t>
            </a:r>
            <a:r>
              <a:rPr lang="zh-CN" altLang="en-US" sz="2400" dirty="0">
                <a:latin typeface="微软雅黑" panose="020B0503020204020204" pitchFamily="34" charset="-122"/>
                <a:ea typeface="微软雅黑" panose="020B0503020204020204" pitchFamily="34" charset="-122"/>
              </a:rPr>
              <a:t>看，标签的标注长度绝大部分都比较</a:t>
            </a:r>
            <a:r>
              <a:rPr lang="zh-CN" altLang="en-US" sz="2400" dirty="0">
                <a:solidFill>
                  <a:srgbClr val="C00000"/>
                </a:solidFill>
                <a:latin typeface="微软雅黑" panose="020B0503020204020204" pitchFamily="34" charset="-122"/>
                <a:ea typeface="微软雅黑" panose="020B0503020204020204" pitchFamily="34" charset="-122"/>
              </a:rPr>
              <a:t>短</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个词；绝大部分是</a:t>
            </a:r>
            <a:r>
              <a:rPr lang="zh-CN" altLang="en-US" sz="2400" dirty="0">
                <a:solidFill>
                  <a:srgbClr val="C00000"/>
                </a:solidFill>
                <a:latin typeface="微软雅黑" panose="020B0503020204020204" pitchFamily="34" charset="-122"/>
                <a:ea typeface="微软雅黑" panose="020B0503020204020204" pitchFamily="34" charset="-122"/>
              </a:rPr>
              <a:t>词</a:t>
            </a:r>
            <a:r>
              <a:rPr lang="zh-CN" altLang="en-US" sz="2400" dirty="0">
                <a:latin typeface="微软雅黑" panose="020B0503020204020204" pitchFamily="34" charset="-122"/>
                <a:ea typeface="微软雅黑" panose="020B0503020204020204" pitchFamily="34" charset="-122"/>
              </a:rPr>
              <a:t>，少量的短语、句子；用词上名词、动词和形容词居多，比较注重</a:t>
            </a:r>
            <a:r>
              <a:rPr lang="zh-CN" altLang="en-US" sz="2400" dirty="0">
                <a:solidFill>
                  <a:srgbClr val="C00000"/>
                </a:solidFill>
                <a:latin typeface="微软雅黑" panose="020B0503020204020204" pitchFamily="34" charset="-122"/>
                <a:ea typeface="微软雅黑" panose="020B0503020204020204" pitchFamily="34" charset="-122"/>
              </a:rPr>
              <a:t>个性化表达</a:t>
            </a:r>
            <a:r>
              <a:rPr lang="zh-CN" altLang="en-US" sz="2400" dirty="0">
                <a:latin typeface="微软雅黑" panose="020B0503020204020204" pitchFamily="34" charset="-122"/>
                <a:ea typeface="微软雅黑" panose="020B0503020204020204" pitchFamily="34" charset="-122"/>
              </a:rPr>
              <a:t>，甚至广泛采用</a:t>
            </a:r>
            <a:r>
              <a:rPr lang="zh-CN" altLang="en-US" sz="2400" dirty="0">
                <a:solidFill>
                  <a:srgbClr val="C00000"/>
                </a:solidFill>
                <a:latin typeface="微软雅黑" panose="020B0503020204020204" pitchFamily="34" charset="-122"/>
                <a:ea typeface="微软雅黑" panose="020B0503020204020204" pitchFamily="34" charset="-122"/>
              </a:rPr>
              <a:t>网络用语</a:t>
            </a:r>
            <a:r>
              <a:rPr lang="zh-CN" altLang="en-US" sz="2400" dirty="0">
                <a:latin typeface="微软雅黑" panose="020B0503020204020204" pitchFamily="34" charset="-122"/>
                <a:ea typeface="微软雅黑" panose="020B0503020204020204" pitchFamily="34" charset="-122"/>
              </a:rPr>
              <a:t>。</a:t>
            </a:r>
          </a:p>
          <a:p>
            <a:pPr marL="380990" indent="-380990" algn="just">
              <a:lnSpc>
                <a:spcPct val="150000"/>
              </a:lnSpc>
              <a:buClr>
                <a:schemeClr val="tx1"/>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从</a:t>
            </a:r>
            <a:r>
              <a:rPr lang="zh-CN" altLang="en-US" sz="2400" b="1" dirty="0">
                <a:latin typeface="微软雅黑" panose="020B0503020204020204" pitchFamily="34" charset="-122"/>
                <a:ea typeface="微软雅黑" panose="020B0503020204020204" pitchFamily="34" charset="-122"/>
              </a:rPr>
              <a:t>分布特点</a:t>
            </a:r>
            <a:r>
              <a:rPr lang="zh-CN" altLang="en-US" sz="2400" dirty="0">
                <a:latin typeface="微软雅黑" panose="020B0503020204020204" pitchFamily="34" charset="-122"/>
                <a:ea typeface="微软雅黑" panose="020B0503020204020204" pitchFamily="34" charset="-122"/>
              </a:rPr>
              <a:t>看，标签的频次分布符合</a:t>
            </a:r>
            <a:r>
              <a:rPr lang="zh-CN" altLang="en-US" sz="2400" dirty="0">
                <a:solidFill>
                  <a:srgbClr val="C00000"/>
                </a:solidFill>
                <a:latin typeface="微软雅黑" panose="020B0503020204020204" pitchFamily="34" charset="-122"/>
                <a:ea typeface="微软雅黑" panose="020B0503020204020204" pitchFamily="34" charset="-122"/>
              </a:rPr>
              <a:t>幂律分布</a:t>
            </a:r>
            <a:r>
              <a:rPr lang="zh-CN" altLang="en-US" sz="2400" dirty="0">
                <a:latin typeface="微软雅黑" panose="020B0503020204020204" pitchFamily="34" charset="-122"/>
                <a:ea typeface="微软雅黑" panose="020B0503020204020204" pitchFamily="34" charset="-122"/>
              </a:rPr>
              <a:t>，内容上比较平衡，没有明显的等级结构。</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151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标签</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084790"/>
            <a:ext cx="9030840" cy="3966727"/>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标签的信息组织特征</a:t>
            </a:r>
            <a:endParaRPr kumimoji="0" lang="en-US" altLang="zh-CN" sz="1333"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80990" marR="0" lvl="0" indent="-380990" algn="just" defTabSz="457200" rtl="0" eaLnBrk="1" fontAlgn="auto" latinLnBrk="0" hangingPunct="1">
              <a:lnSpc>
                <a:spcPct val="150000"/>
              </a:lnSpc>
              <a:spcBef>
                <a:spcPts val="0"/>
              </a:spcBef>
              <a:spcAft>
                <a:spcPts val="0"/>
              </a:spcAft>
              <a:buClr>
                <a:srgbClr val="000000"/>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标签在信息组织过程中具有工序简单易用、标注自由度大等</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优点</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，同时也存在标注对象选择随意、标注者能力参差不齐、词汇不规范、词间关系缺乏组织、不能表达复杂概念等</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缺点</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，甚至部分网站因存在技术漏洞而生成大量的</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广告</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或</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垃圾</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a:t>
            </a:r>
          </a:p>
          <a:p>
            <a:pPr marL="380990" marR="0" lvl="0" indent="-380990" algn="just" defTabSz="457200" rtl="0" eaLnBrk="1" fontAlgn="auto" latinLnBrk="0" hangingPunct="1">
              <a:lnSpc>
                <a:spcPct val="150000"/>
              </a:lnSpc>
              <a:spcBef>
                <a:spcPts val="0"/>
              </a:spcBef>
              <a:spcAft>
                <a:spcPts val="0"/>
              </a:spcAft>
              <a:buClr>
                <a:srgbClr val="000000"/>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因此，标签组织或检索比较适合于用户</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非精确的信息需求</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，比如音乐、电影、美食、旅游等</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休闲娱乐类</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信息需求。</a:t>
            </a:r>
          </a:p>
        </p:txBody>
      </p:sp>
    </p:spTree>
    <p:extLst>
      <p:ext uri="{BB962C8B-B14F-4D97-AF65-F5344CB8AC3E}">
        <p14:creationId xmlns:p14="http://schemas.microsoft.com/office/powerpoint/2010/main" val="2574091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标签</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084790"/>
            <a:ext cx="9030840" cy="635495"/>
          </a:xfrm>
          <a:prstGeom prst="rect">
            <a:avLst/>
          </a:prstGeom>
          <a:noFill/>
        </p:spPr>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Flickr</a:t>
            </a:r>
          </a:p>
        </p:txBody>
      </p:sp>
      <p:pic>
        <p:nvPicPr>
          <p:cNvPr id="2" name="图片 1">
            <a:extLst>
              <a:ext uri="{FF2B5EF4-FFF2-40B4-BE49-F238E27FC236}">
                <a16:creationId xmlns:a16="http://schemas.microsoft.com/office/drawing/2014/main" id="{383A0A75-7596-482E-9CE3-5C1B53DE1AB5}"/>
              </a:ext>
            </a:extLst>
          </p:cNvPr>
          <p:cNvPicPr>
            <a:picLocks noChangeAspect="1"/>
          </p:cNvPicPr>
          <p:nvPr/>
        </p:nvPicPr>
        <p:blipFill>
          <a:blip r:embed="rId4"/>
          <a:stretch>
            <a:fillRect/>
          </a:stretch>
        </p:blipFill>
        <p:spPr>
          <a:xfrm>
            <a:off x="2151935" y="1665863"/>
            <a:ext cx="7987931" cy="4372652"/>
          </a:xfrm>
          <a:prstGeom prst="rect">
            <a:avLst/>
          </a:prstGeom>
        </p:spPr>
      </p:pic>
      <p:sp>
        <p:nvSpPr>
          <p:cNvPr id="10" name="Text Box 5">
            <a:extLst>
              <a:ext uri="{FF2B5EF4-FFF2-40B4-BE49-F238E27FC236}">
                <a16:creationId xmlns:a16="http://schemas.microsoft.com/office/drawing/2014/main" id="{7F91DC65-E862-41D7-816C-A9EF81071E7E}"/>
              </a:ext>
            </a:extLst>
          </p:cNvPr>
          <p:cNvSpPr txBox="1">
            <a:spLocks noChangeArrowheads="1"/>
          </p:cNvSpPr>
          <p:nvPr/>
        </p:nvSpPr>
        <p:spPr bwMode="auto">
          <a:xfrm>
            <a:off x="2389255" y="5988820"/>
            <a:ext cx="7513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algn="ctr" eaLnBrk="1" hangingPunct="1"/>
            <a:r>
              <a:rPr lang="zh-CN" altLang="en-US" sz="2000" b="1" dirty="0">
                <a:latin typeface="微软雅黑" panose="020B0503020204020204" pitchFamily="34" charset="-122"/>
                <a:ea typeface="微软雅黑" panose="020B0503020204020204" pitchFamily="34" charset="-122"/>
              </a:rPr>
              <a:t>热门标签云</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63678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zh-CN" altLang="en-US" sz="105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a:cs typeface="+mn-cs"/>
              </a:rPr>
              <a:t>02</a:t>
            </a:r>
          </a:p>
        </p:txBody>
      </p:sp>
      <p:sp>
        <p:nvSpPr>
          <p:cNvPr id="13" name="矩形 12"/>
          <p:cNvSpPr/>
          <p:nvPr/>
        </p:nvSpPr>
        <p:spPr>
          <a:xfrm>
            <a:off x="1144411" y="366815"/>
            <a:ext cx="906015" cy="523218"/>
          </a:xfrm>
          <a:prstGeom prst="rect">
            <a:avLst/>
          </a:prstGeom>
        </p:spPr>
        <p:txBody>
          <a:bodyPr wrap="none" lIns="91439" tIns="45719" rIns="91439" bIns="45719">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Segoe UI" panose="020B0502040204020203" pitchFamily="34" charset="0"/>
              </a:rPr>
              <a:t>标签</a:t>
            </a:r>
            <a:endParaRPr kumimoji="0" lang="en-US" altLang="zh-CN" sz="2667"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91436" marR="0" lvl="0" indent="-91436" algn="l" defTabSz="914354" rtl="0" eaLnBrk="1" fontAlgn="auto" latinLnBrk="0" hangingPunct="1">
              <a:lnSpc>
                <a:spcPct val="90000"/>
              </a:lnSpc>
              <a:spcBef>
                <a:spcPts val="1200"/>
              </a:spcBef>
              <a:spcAft>
                <a:spcPts val="200"/>
              </a:spcAft>
              <a:buClr>
                <a:srgbClr val="1CADE4"/>
              </a:buClr>
              <a:buSzPct val="100000"/>
              <a:buFontTx/>
              <a:buNone/>
              <a:tabLst/>
              <a:defRPr/>
            </a:pP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084790"/>
            <a:ext cx="10053559" cy="635495"/>
          </a:xfrm>
          <a:prstGeom prst="rect">
            <a:avLst/>
          </a:prstGeom>
          <a:noFill/>
        </p:spPr>
        <p:txBody>
          <a:bodyPr wrap="square" rtlCol="0">
            <a:spAutoFit/>
          </a:bodyPr>
          <a:lstStyle/>
          <a:p>
            <a:pPr marL="457200" marR="0" lvl="0" indent="-457200" algn="just"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667"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Flikr</a:t>
            </a:r>
          </a:p>
        </p:txBody>
      </p:sp>
      <p:pic>
        <p:nvPicPr>
          <p:cNvPr id="5" name="图片 4">
            <a:extLst>
              <a:ext uri="{FF2B5EF4-FFF2-40B4-BE49-F238E27FC236}">
                <a16:creationId xmlns:a16="http://schemas.microsoft.com/office/drawing/2014/main" id="{6F9759C9-0140-400B-A62F-99363AEACAA1}"/>
              </a:ext>
            </a:extLst>
          </p:cNvPr>
          <p:cNvPicPr>
            <a:picLocks noChangeAspect="1"/>
          </p:cNvPicPr>
          <p:nvPr/>
        </p:nvPicPr>
        <p:blipFill>
          <a:blip r:embed="rId4"/>
          <a:stretch>
            <a:fillRect/>
          </a:stretch>
        </p:blipFill>
        <p:spPr>
          <a:xfrm>
            <a:off x="1097608" y="1748337"/>
            <a:ext cx="7895622" cy="4485760"/>
          </a:xfrm>
          <a:prstGeom prst="rect">
            <a:avLst/>
          </a:prstGeom>
        </p:spPr>
      </p:pic>
      <p:sp>
        <p:nvSpPr>
          <p:cNvPr id="15" name="文本框 14">
            <a:extLst>
              <a:ext uri="{FF2B5EF4-FFF2-40B4-BE49-F238E27FC236}">
                <a16:creationId xmlns:a16="http://schemas.microsoft.com/office/drawing/2014/main" id="{C19CD9A3-7AFF-4110-970D-C6C516287665}"/>
              </a:ext>
            </a:extLst>
          </p:cNvPr>
          <p:cNvSpPr txBox="1"/>
          <p:nvPr/>
        </p:nvSpPr>
        <p:spPr>
          <a:xfrm>
            <a:off x="8503326" y="3173193"/>
            <a:ext cx="3500287" cy="1428211"/>
          </a:xfrm>
          <a:prstGeom prst="rect">
            <a:avLst/>
          </a:prstGeom>
          <a:noFill/>
        </p:spPr>
        <p:txBody>
          <a:bodyPr wrap="square">
            <a:spAutoFit/>
          </a:bodyPr>
          <a:lstStyle/>
          <a:p>
            <a:pPr algn="just">
              <a:lnSpc>
                <a:spcPct val="150000"/>
              </a:lnSpc>
            </a:pP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点击“</a:t>
            </a:r>
            <a:r>
              <a:rPr kumimoji="0" lang="en-US"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wedding ”</a:t>
            </a:r>
            <a:r>
              <a:rPr kumimoji="0" lang="zh-CN" altLang="en-US"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标签显示的资源，左为赞助网站的相关标签，右为本站最新的图片</a:t>
            </a:r>
            <a:endParaRPr lang="zh-CN" altLang="en-US" sz="2000" dirty="0"/>
          </a:p>
        </p:txBody>
      </p:sp>
    </p:spTree>
    <p:extLst>
      <p:ext uri="{BB962C8B-B14F-4D97-AF65-F5344CB8AC3E}">
        <p14:creationId xmlns:p14="http://schemas.microsoft.com/office/powerpoint/2010/main" val="3890508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大众分类法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49598" y="995338"/>
            <a:ext cx="9695072" cy="5093702"/>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zh-CN" sz="2667" b="1" dirty="0">
                <a:latin typeface="微软雅黑" panose="020B0503020204020204" pitchFamily="34" charset="-122"/>
                <a:ea typeface="微软雅黑" panose="020B0503020204020204" pitchFamily="34" charset="-122"/>
              </a:rPr>
              <a:t>大众分类法</a:t>
            </a:r>
            <a:r>
              <a:rPr lang="zh-CN" altLang="en-US" sz="2667" b="1" dirty="0">
                <a:latin typeface="微软雅黑" panose="020B0503020204020204" pitchFamily="34" charset="-122"/>
                <a:ea typeface="微软雅黑" panose="020B0503020204020204" pitchFamily="34" charset="-122"/>
              </a:rPr>
              <a:t>的定义</a:t>
            </a:r>
            <a:endParaRPr lang="zh-CN" altLang="zh-CN" sz="1333" dirty="0">
              <a:latin typeface="微软雅黑" panose="020B0503020204020204" pitchFamily="34" charset="-122"/>
              <a:ea typeface="微软雅黑" panose="020B0503020204020204" pitchFamily="34" charset="-122"/>
            </a:endParaRPr>
          </a:p>
          <a:p>
            <a:pPr indent="609585" algn="just">
              <a:lnSpc>
                <a:spcPct val="135000"/>
              </a:lnSpc>
            </a:pPr>
            <a:r>
              <a:rPr lang="zh-CN" altLang="en-US" sz="2133" dirty="0">
                <a:latin typeface="微软雅黑" panose="020B0503020204020204" pitchFamily="34" charset="-122"/>
                <a:ea typeface="微软雅黑" panose="020B0503020204020204" pitchFamily="34" charset="-122"/>
              </a:rPr>
              <a:t>大众分类法也称为</a:t>
            </a:r>
            <a:r>
              <a:rPr lang="en-US" altLang="zh-CN" sz="2133" dirty="0">
                <a:latin typeface="微软雅黑" panose="020B0503020204020204" pitchFamily="34" charset="-122"/>
                <a:ea typeface="微软雅黑" panose="020B0503020204020204" pitchFamily="34" charset="-122"/>
              </a:rPr>
              <a:t>Folksonomy</a:t>
            </a:r>
            <a:r>
              <a:rPr lang="zh-CN" altLang="en-US" sz="2133" dirty="0">
                <a:latin typeface="微软雅黑" panose="020B0503020204020204" pitchFamily="34" charset="-122"/>
                <a:ea typeface="微软雅黑" panose="020B0503020204020204" pitchFamily="34" charset="-122"/>
              </a:rPr>
              <a:t>，</a:t>
            </a:r>
            <a:r>
              <a:rPr lang="en-US" altLang="zh-CN" sz="2133" dirty="0">
                <a:latin typeface="微软雅黑" panose="020B0503020204020204" pitchFamily="34" charset="-122"/>
                <a:ea typeface="微软雅黑" panose="020B0503020204020204" pitchFamily="34" charset="-122"/>
              </a:rPr>
              <a:t>Folksonomy</a:t>
            </a:r>
            <a:r>
              <a:rPr lang="zh-CN" altLang="en-US" sz="2133" dirty="0">
                <a:latin typeface="微软雅黑" panose="020B0503020204020204" pitchFamily="34" charset="-122"/>
                <a:ea typeface="微软雅黑" panose="020B0503020204020204" pitchFamily="34" charset="-122"/>
              </a:rPr>
              <a:t>是</a:t>
            </a:r>
            <a:r>
              <a:rPr lang="en-US" altLang="zh-CN" sz="2133" dirty="0">
                <a:solidFill>
                  <a:srgbClr val="C00000"/>
                </a:solidFill>
                <a:latin typeface="微软雅黑" panose="020B0503020204020204" pitchFamily="34" charset="-122"/>
                <a:ea typeface="微软雅黑" panose="020B0503020204020204" pitchFamily="34" charset="-122"/>
              </a:rPr>
              <a:t>Folks</a:t>
            </a:r>
            <a:r>
              <a:rPr lang="zh-CN" altLang="en-US" sz="2133" dirty="0">
                <a:latin typeface="微软雅黑" panose="020B0503020204020204" pitchFamily="34" charset="-122"/>
                <a:ea typeface="微软雅黑" panose="020B0503020204020204" pitchFamily="34" charset="-122"/>
              </a:rPr>
              <a:t>和</a:t>
            </a:r>
            <a:r>
              <a:rPr lang="en-US" altLang="zh-CN" sz="2133" dirty="0">
                <a:solidFill>
                  <a:srgbClr val="C00000"/>
                </a:solidFill>
                <a:latin typeface="微软雅黑" panose="020B0503020204020204" pitchFamily="34" charset="-122"/>
                <a:ea typeface="微软雅黑" panose="020B0503020204020204" pitchFamily="34" charset="-122"/>
              </a:rPr>
              <a:t>Taxonomy</a:t>
            </a:r>
            <a:r>
              <a:rPr lang="zh-CN" altLang="en-US" sz="2133" dirty="0">
                <a:latin typeface="微软雅黑" panose="020B0503020204020204" pitchFamily="34" charset="-122"/>
                <a:ea typeface="微软雅黑" panose="020B0503020204020204" pitchFamily="34" charset="-122"/>
              </a:rPr>
              <a:t>的合成词，即</a:t>
            </a:r>
            <a:r>
              <a:rPr lang="zh-CN" altLang="en-US" sz="2133" dirty="0">
                <a:solidFill>
                  <a:srgbClr val="C00000"/>
                </a:solidFill>
                <a:latin typeface="微软雅黑" panose="020B0503020204020204" pitchFamily="34" charset="-122"/>
                <a:ea typeface="微软雅黑" panose="020B0503020204020204" pitchFamily="34" charset="-122"/>
              </a:rPr>
              <a:t>大众</a:t>
            </a:r>
            <a:r>
              <a:rPr lang="zh-CN" altLang="en-US" sz="2133" dirty="0">
                <a:latin typeface="微软雅黑" panose="020B0503020204020204" pitchFamily="34" charset="-122"/>
                <a:ea typeface="微软雅黑" panose="020B0503020204020204" pitchFamily="34" charset="-122"/>
              </a:rPr>
              <a:t>和</a:t>
            </a:r>
            <a:r>
              <a:rPr lang="zh-CN" altLang="en-US" sz="2133" dirty="0">
                <a:solidFill>
                  <a:srgbClr val="C00000"/>
                </a:solidFill>
                <a:latin typeface="微软雅黑" panose="020B0503020204020204" pitchFamily="34" charset="-122"/>
                <a:ea typeface="微软雅黑" panose="020B0503020204020204" pitchFamily="34" charset="-122"/>
              </a:rPr>
              <a:t>分类法</a:t>
            </a:r>
            <a:r>
              <a:rPr lang="zh-CN" altLang="en-US" sz="2133" dirty="0">
                <a:latin typeface="微软雅黑" panose="020B0503020204020204" pitchFamily="34" charset="-122"/>
                <a:ea typeface="微软雅黑" panose="020B0503020204020204" pitchFamily="34" charset="-122"/>
              </a:rPr>
              <a:t>的组合，是指</a:t>
            </a:r>
            <a:r>
              <a:rPr lang="zh-CN" altLang="en-US" sz="2133" dirty="0">
                <a:solidFill>
                  <a:srgbClr val="C00000"/>
                </a:solidFill>
                <a:latin typeface="微软雅黑" panose="020B0503020204020204" pitchFamily="34" charset="-122"/>
                <a:ea typeface="微软雅黑" panose="020B0503020204020204" pitchFamily="34" charset="-122"/>
              </a:rPr>
              <a:t>大众自发参与的分类方法</a:t>
            </a:r>
            <a:r>
              <a:rPr lang="zh-CN" altLang="en-US" sz="2133" dirty="0">
                <a:latin typeface="微软雅黑" panose="020B0503020204020204" pitchFamily="34" charset="-122"/>
                <a:ea typeface="微软雅黑" panose="020B0503020204020204" pitchFamily="34" charset="-122"/>
              </a:rPr>
              <a:t>，也是由社会化标签服务中最具特色的自定义标签功能衍生而来。</a:t>
            </a:r>
            <a:r>
              <a:rPr lang="en-US" altLang="zh-CN" sz="2133" dirty="0">
                <a:latin typeface="微软雅黑" panose="020B0503020204020204" pitchFamily="34" charset="-122"/>
                <a:ea typeface="微软雅黑" panose="020B0503020204020204" pitchFamily="34" charset="-122"/>
              </a:rPr>
              <a:t>Folksonomy</a:t>
            </a:r>
            <a:r>
              <a:rPr lang="zh-CN" altLang="en-US" sz="2133" dirty="0">
                <a:latin typeface="微软雅黑" panose="020B0503020204020204" pitchFamily="34" charset="-122"/>
                <a:ea typeface="微软雅黑" panose="020B0503020204020204" pitchFamily="34" charset="-122"/>
              </a:rPr>
              <a:t>的</a:t>
            </a:r>
            <a:r>
              <a:rPr lang="zh-CN" altLang="en-US" sz="2133" dirty="0">
                <a:solidFill>
                  <a:srgbClr val="C00000"/>
                </a:solidFill>
                <a:latin typeface="微软雅黑" panose="020B0503020204020204" pitchFamily="34" charset="-122"/>
                <a:ea typeface="微软雅黑" panose="020B0503020204020204" pitchFamily="34" charset="-122"/>
              </a:rPr>
              <a:t>大众化</a:t>
            </a:r>
            <a:r>
              <a:rPr lang="zh-CN" altLang="en-US" sz="2133" dirty="0">
                <a:latin typeface="微软雅黑" panose="020B0503020204020204" pitchFamily="34" charset="-122"/>
                <a:ea typeface="微软雅黑" panose="020B0503020204020204" pitchFamily="34" charset="-122"/>
              </a:rPr>
              <a:t>、</a:t>
            </a:r>
            <a:r>
              <a:rPr lang="zh-CN" altLang="en-US" sz="2133" dirty="0">
                <a:solidFill>
                  <a:srgbClr val="C00000"/>
                </a:solidFill>
                <a:latin typeface="微软雅黑" panose="020B0503020204020204" pitchFamily="34" charset="-122"/>
                <a:ea typeface="微软雅黑" panose="020B0503020204020204" pitchFamily="34" charset="-122"/>
              </a:rPr>
              <a:t>自由化</a:t>
            </a:r>
            <a:r>
              <a:rPr lang="zh-CN" altLang="en-US" sz="2133" dirty="0">
                <a:latin typeface="微软雅黑" panose="020B0503020204020204" pitchFamily="34" charset="-122"/>
                <a:ea typeface="微软雅黑" panose="020B0503020204020204" pitchFamily="34" charset="-122"/>
              </a:rPr>
              <a:t>和</a:t>
            </a:r>
            <a:r>
              <a:rPr lang="zh-CN" altLang="en-US" sz="2133" dirty="0">
                <a:solidFill>
                  <a:srgbClr val="C00000"/>
                </a:solidFill>
                <a:latin typeface="微软雅黑" panose="020B0503020204020204" pitchFamily="34" charset="-122"/>
                <a:ea typeface="微软雅黑" panose="020B0503020204020204" pitchFamily="34" charset="-122"/>
              </a:rPr>
              <a:t>社会化</a:t>
            </a:r>
            <a:r>
              <a:rPr lang="zh-CN" altLang="en-US" sz="2133" dirty="0">
                <a:latin typeface="微软雅黑" panose="020B0503020204020204" pitchFamily="34" charset="-122"/>
                <a:ea typeface="微软雅黑" panose="020B0503020204020204" pitchFamily="34" charset="-122"/>
              </a:rPr>
              <a:t>的特征使其适用于网络信息资源的组织和管理，尤其是用户生产的各类信息资源的组织和管理。</a:t>
            </a:r>
            <a:endParaRPr lang="en-US" altLang="zh-CN" sz="1867" dirty="0">
              <a:latin typeface="微软雅黑" panose="020B0503020204020204" pitchFamily="34" charset="-122"/>
              <a:ea typeface="微软雅黑" panose="020B0503020204020204" pitchFamily="34" charset="-122"/>
            </a:endParaRPr>
          </a:p>
          <a:p>
            <a:pPr indent="609585" algn="just">
              <a:lnSpc>
                <a:spcPct val="135000"/>
              </a:lnSpc>
            </a:pPr>
            <a:r>
              <a:rPr lang="en-US" altLang="zh-CN" sz="2133" dirty="0">
                <a:latin typeface="微软雅黑" panose="020B0503020204020204" pitchFamily="34" charset="-122"/>
                <a:ea typeface="微软雅黑" panose="020B0503020204020204" pitchFamily="34" charset="-122"/>
              </a:rPr>
              <a:t>Folksonomy</a:t>
            </a:r>
            <a:r>
              <a:rPr lang="zh-CN" altLang="en-US" sz="2133" dirty="0">
                <a:latin typeface="微软雅黑" panose="020B0503020204020204" pitchFamily="34" charset="-122"/>
                <a:ea typeface="微软雅黑" panose="020B0503020204020204" pitchFamily="34" charset="-122"/>
              </a:rPr>
              <a:t>分类方法一般由网络信息用户</a:t>
            </a:r>
            <a:r>
              <a:rPr lang="zh-CN" altLang="en-US" sz="2133" dirty="0">
                <a:solidFill>
                  <a:srgbClr val="FF0000"/>
                </a:solidFill>
                <a:latin typeface="微软雅黑" panose="020B0503020204020204" pitchFamily="34" charset="-122"/>
                <a:ea typeface="微软雅黑" panose="020B0503020204020204" pitchFamily="34" charset="-122"/>
              </a:rPr>
              <a:t>自发</a:t>
            </a:r>
            <a:r>
              <a:rPr lang="zh-CN" altLang="en-US" sz="2133" dirty="0">
                <a:latin typeface="微软雅黑" panose="020B0503020204020204" pitchFamily="34" charset="-122"/>
                <a:ea typeface="微软雅黑" panose="020B0503020204020204" pitchFamily="34" charset="-122"/>
              </a:rPr>
              <a:t>为某类信息定义一组标签进行描述，并最终根据标签被使用的频次选用</a:t>
            </a:r>
            <a:r>
              <a:rPr lang="zh-CN" altLang="en-US" sz="2133" dirty="0">
                <a:solidFill>
                  <a:srgbClr val="C00000"/>
                </a:solidFill>
                <a:latin typeface="微软雅黑" panose="020B0503020204020204" pitchFamily="34" charset="-122"/>
                <a:ea typeface="微软雅黑" panose="020B0503020204020204" pitchFamily="34" charset="-122"/>
              </a:rPr>
              <a:t>较高频次</a:t>
            </a:r>
            <a:r>
              <a:rPr lang="zh-CN" altLang="en-US" sz="2133" dirty="0">
                <a:latin typeface="微软雅黑" panose="020B0503020204020204" pitchFamily="34" charset="-122"/>
                <a:ea typeface="微软雅黑" panose="020B0503020204020204" pitchFamily="34" charset="-122"/>
              </a:rPr>
              <a:t>的标签，作为该类信息类名，的一种为网络信息分类的方法。</a:t>
            </a:r>
            <a:endParaRPr lang="en-US" altLang="zh-CN" sz="2133" dirty="0">
              <a:latin typeface="微软雅黑" panose="020B0503020204020204" pitchFamily="34" charset="-122"/>
              <a:ea typeface="微软雅黑" panose="020B0503020204020204" pitchFamily="34" charset="-122"/>
            </a:endParaRPr>
          </a:p>
          <a:p>
            <a:pPr indent="609585" algn="just">
              <a:lnSpc>
                <a:spcPct val="135000"/>
              </a:lnSpc>
            </a:pPr>
            <a:r>
              <a:rPr lang="zh-CN" altLang="en-US" sz="2133" dirty="0">
                <a:latin typeface="微软雅黑" panose="020B0503020204020204" pitchFamily="34" charset="-122"/>
                <a:ea typeface="微软雅黑" panose="020B0503020204020204" pitchFamily="34" charset="-122"/>
              </a:rPr>
              <a:t>与传统方法相比，</a:t>
            </a:r>
            <a:r>
              <a:rPr lang="en-US" altLang="zh-CN" sz="2133" dirty="0">
                <a:latin typeface="微软雅黑" panose="020B0503020204020204" pitchFamily="34" charset="-122"/>
                <a:ea typeface="微软雅黑" panose="020B0503020204020204" pitchFamily="34" charset="-122"/>
              </a:rPr>
              <a:t>Folksonomy</a:t>
            </a:r>
            <a:r>
              <a:rPr lang="zh-CN" altLang="en-US" sz="2133" dirty="0">
                <a:latin typeface="微软雅黑" panose="020B0503020204020204" pitchFamily="34" charset="-122"/>
                <a:ea typeface="微软雅黑" panose="020B0503020204020204" pitchFamily="34" charset="-122"/>
              </a:rPr>
              <a:t>是借助于用户的</a:t>
            </a:r>
            <a:r>
              <a:rPr lang="zh-CN" altLang="en-US" sz="2133" dirty="0">
                <a:solidFill>
                  <a:srgbClr val="C00000"/>
                </a:solidFill>
                <a:latin typeface="微软雅黑" panose="020B0503020204020204" pitchFamily="34" charset="-122"/>
                <a:ea typeface="微软雅黑" panose="020B0503020204020204" pitchFamily="34" charset="-122"/>
              </a:rPr>
              <a:t>群体智慧</a:t>
            </a:r>
            <a:r>
              <a:rPr lang="zh-CN" altLang="en-US" sz="2133" dirty="0">
                <a:latin typeface="微软雅黑" panose="020B0503020204020204" pitchFamily="34" charset="-122"/>
                <a:ea typeface="微软雅黑" panose="020B0503020204020204" pitchFamily="34" charset="-122"/>
              </a:rPr>
              <a:t>，而非信息组织加工者的专业知识，来揭示信息资源的特征。</a:t>
            </a:r>
            <a:endParaRPr lang="en-US" altLang="zh-CN" sz="213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8304949"/>
      </p:ext>
    </p:extLst>
  </p:cSld>
  <p:clrMapOvr>
    <a:masterClrMapping/>
  </p:clrMapOvr>
</p:sld>
</file>

<file path=ppt/theme/theme1.xml><?xml version="1.0" encoding="utf-8"?>
<a:theme xmlns:a="http://schemas.openxmlformats.org/drawingml/2006/main" name="回顾">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20579</Words>
  <Application>Microsoft Office PowerPoint</Application>
  <PresentationFormat>宽屏</PresentationFormat>
  <Paragraphs>1700</Paragraphs>
  <Slides>120</Slides>
  <Notes>120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120</vt:i4>
      </vt:variant>
    </vt:vector>
  </HeadingPairs>
  <TitlesOfParts>
    <vt:vector size="136" baseType="lpstr">
      <vt:lpstr>等线</vt:lpstr>
      <vt:lpstr>SimHei</vt:lpstr>
      <vt:lpstr>SimHei</vt:lpstr>
      <vt:lpstr>华文中宋</vt:lpstr>
      <vt:lpstr>SimSun</vt:lpstr>
      <vt:lpstr>微软雅黑</vt:lpstr>
      <vt:lpstr>Agency FB</vt:lpstr>
      <vt:lpstr>arial</vt:lpstr>
      <vt:lpstr>arial</vt:lpstr>
      <vt:lpstr>Calibri</vt:lpstr>
      <vt:lpstr>Calibri Light</vt:lpstr>
      <vt:lpstr>Impact</vt:lpstr>
      <vt:lpstr>Segoe UI</vt:lpstr>
      <vt:lpstr>Times New Roman</vt:lpstr>
      <vt:lpstr>Wingdings</vt:lpstr>
      <vt:lpstr>回顾</vt:lpstr>
      <vt:lpstr>PowerPoint 演示文稿</vt:lpstr>
      <vt:lpstr>第四章 序化与优化：信息组织</vt:lpstr>
      <vt:lpstr>一、信息组织概述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二、文献资源信息组织（文献编目）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三、信息描述与组织方法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四、网络资源信息组织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五、知识组织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六、大数据时代的信息组织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信息资源管理导论</dc:title>
  <dc:creator>pei lei</dc:creator>
  <cp:lastModifiedBy>shi yanping</cp:lastModifiedBy>
  <cp:revision>211</cp:revision>
  <dcterms:created xsi:type="dcterms:W3CDTF">2019-10-15T16:08:29Z</dcterms:created>
  <dcterms:modified xsi:type="dcterms:W3CDTF">2021-10-07T03:17:04Z</dcterms:modified>
</cp:coreProperties>
</file>